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84" r:id="rId6"/>
    <p:sldId id="283" r:id="rId7"/>
    <p:sldId id="257" r:id="rId8"/>
    <p:sldId id="258" r:id="rId9"/>
    <p:sldId id="259" r:id="rId10"/>
    <p:sldId id="260" r:id="rId11"/>
    <p:sldId id="261" r:id="rId12"/>
    <p:sldId id="278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9" r:id="rId26"/>
    <p:sldId id="275" r:id="rId27"/>
    <p:sldId id="280" r:id="rId28"/>
    <p:sldId id="276" r:id="rId29"/>
    <p:sldId id="277" r:id="rId3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110"/>
    <a:srgbClr val="1104BE"/>
    <a:srgbClr val="FE0600"/>
    <a:srgbClr val="B2C002"/>
    <a:srgbClr val="D00600"/>
    <a:srgbClr val="FD09CF"/>
    <a:srgbClr val="E61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22" autoAdjust="0"/>
  </p:normalViewPr>
  <p:slideViewPr>
    <p:cSldViewPr>
      <p:cViewPr varScale="1">
        <p:scale>
          <a:sx n="112" d="100"/>
          <a:sy n="112" d="100"/>
        </p:scale>
        <p:origin x="150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342041D-1279-4FD9-8ADE-AF95C275812D}" type="datetimeFigureOut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8154238-0470-431D-9851-9B5C655C765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59226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AC7603A-851B-4ABB-95B8-13F71E00676D}" type="datetimeFigureOut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zh-TW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28057F7-07EF-4F96-8884-C8C4C2257BD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69575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32772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F0259AC-2DC9-46B9-B2D1-DD4579BA9FB4}" type="datetime1">
              <a:rPr lang="zh-TW" altLang="en-US" smtClean="0"/>
              <a:pPr eaLnBrk="1" hangingPunct="1">
                <a:spcBef>
                  <a:spcPct val="0"/>
                </a:spcBef>
              </a:pPr>
              <a:t>2020/4/16</a:t>
            </a:fld>
            <a:endParaRPr lang="zh-TW" altLang="en-US" smtClean="0"/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AF4B84D-3C7D-4A99-B262-26EB0E4352D6}" type="slidenum">
              <a:rPr lang="zh-TW" altLang="en-US" smtClean="0"/>
              <a:pPr eaLnBrk="1" hangingPunct="1">
                <a:spcBef>
                  <a:spcPct val="0"/>
                </a:spcBef>
              </a:pPr>
              <a:t>0</a:t>
            </a:fld>
            <a:endParaRPr lang="zh-TW" altLang="en-US" smtClean="0"/>
          </a:p>
        </p:txBody>
      </p:sp>
      <p:sp>
        <p:nvSpPr>
          <p:cNvPr id="32774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TW" smtClean="0"/>
              <a:t>Confidential</a:t>
            </a:r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1296144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2976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</p:spPr>
        <p:txBody>
          <a:bodyPr/>
          <a:lstStyle>
            <a:lvl1pPr algn="ctr">
              <a:defRPr b="1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BC2C2D2B-EFB4-463C-83C2-CE65D26EBD0F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b="1"/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C6736336-722D-40DC-BD0D-F59F1810BDD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37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730AD6-1678-4297-B9A9-17E531441B7F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29137-B0AA-4EE1-9FAD-6B6288912E2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51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9C41A-50C9-4710-BC72-F73F7BEB5352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D5A77-8211-4E79-9D33-27A3C75F74C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21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D6E43-00EB-4EDD-8B78-7B9070383A38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8565C-EE2E-4475-BDB5-163A26A170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58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B9DEC-EAF8-44F1-A12A-A7A64864C1DA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5999E-EB72-40DC-BDEF-E693C9DAE1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11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1F0BF-A5E6-4212-9E3E-8755530A4C94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BD015-052D-4BB2-8589-092D90FD03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9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DA22E-F4F7-4FBC-BC21-EA851F137091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5A75-3755-4327-917E-F0031BB3BA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24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BEBB3-30AC-49E6-8E5B-FF2848040042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AC7F7-2F7A-49BE-98E0-2A80FC90E87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726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72355-220D-4C5D-87B5-CE18CD235EF5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572B1-7833-457C-AB0D-995EFAE3749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86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785AA-8AD0-419C-AD48-537CE9DEAFE1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A961A1-00C3-4500-A9C0-EDD420DFF6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64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00E69-1E12-4321-A135-0F513A38A990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044B4-8B1A-4FAA-9B5B-7399DDB92A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45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  <a:endParaRPr lang="zh-TW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8C27CB8-1711-470F-B849-91F4A448A76D}" type="datetime1">
              <a:rPr lang="zh-TW" altLang="en-US"/>
              <a:pPr>
                <a:defRPr/>
              </a:pPr>
              <a:t>2020/4/16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2363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C36F08D9-538B-42BB-A5C1-6BC6B7BF37E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3" y="1052513"/>
            <a:ext cx="7772400" cy="129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49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第二週新人週報</a:t>
            </a:r>
            <a:endParaRPr lang="en-US" sz="9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3284538"/>
            <a:ext cx="4224337" cy="316865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635000" dist="254000" dir="3720000" algn="ctr" rotWithShape="0">
              <a:srgbClr val="000000">
                <a:alpha val="89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4988997" y="4437112"/>
            <a:ext cx="34676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工號</a:t>
            </a:r>
            <a:r>
              <a:rPr lang="en-US" altLang="zh-TW" sz="3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:1200106</a:t>
            </a:r>
            <a:endParaRPr lang="en-US" altLang="zh-TW" sz="32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3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黃劭</a:t>
            </a:r>
            <a:r>
              <a:rPr lang="zh-TW" altLang="en-US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宸</a:t>
            </a:r>
            <a:endParaRPr lang="en-US" altLang="zh-TW" sz="32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到職日</a:t>
            </a:r>
            <a:r>
              <a:rPr lang="en-US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109/03/30</a:t>
            </a:r>
            <a:endParaRPr lang="zh-TW" altLang="en-US" sz="32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9C4265B-DE48-4F17-B7A3-71D5B9AD2773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96900"/>
            <a:ext cx="7777162" cy="58324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240899" y="5970135"/>
            <a:ext cx="3352315" cy="36933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E500 SOURCE HEAD BODY</a:t>
            </a:r>
            <a:endParaRPr lang="zh-TW" altLang="en-US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43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908050"/>
            <a:ext cx="2430463" cy="1824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1338263" y="3030538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FFFF00"/>
                </a:solidFill>
                <a:latin typeface="Arial" charset="0"/>
              </a:rPr>
              <a:t>Filament FEED-THRU </a:t>
            </a:r>
            <a:endParaRPr lang="zh-TW" altLang="en-US" sz="1400">
              <a:solidFill>
                <a:srgbClr val="FFFF00"/>
              </a:solidFill>
              <a:latin typeface="Arial" charset="0"/>
            </a:endParaRPr>
          </a:p>
        </p:txBody>
      </p:sp>
      <p:cxnSp>
        <p:nvCxnSpPr>
          <p:cNvPr id="14" name="Straight Connector 13"/>
          <p:cNvCxnSpPr>
            <a:endCxn id="12" idx="4"/>
          </p:cNvCxnSpPr>
          <p:nvPr/>
        </p:nvCxnSpPr>
        <p:spPr>
          <a:xfrm flipV="1">
            <a:off x="2320925" y="2420938"/>
            <a:ext cx="1588" cy="576262"/>
          </a:xfrm>
          <a:prstGeom prst="line">
            <a:avLst/>
          </a:prstGeom>
          <a:ln w="19050">
            <a:solidFill>
              <a:srgbClr val="FFFF00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927225" y="1700213"/>
            <a:ext cx="788988" cy="720725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561975"/>
            <a:ext cx="7861300" cy="5819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17DDA8E-4282-4778-8A52-89FA39EDCB3D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1536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1765300"/>
            <a:ext cx="1833563" cy="1376363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3716338"/>
            <a:ext cx="1833563" cy="1376362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0786" y="1052736"/>
            <a:ext cx="1928101" cy="58477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TOP/BOTTOM</a:t>
            </a:r>
            <a:r>
              <a:rPr lang="en-US" altLang="zh-TW" sz="14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SUPPORT PLATE</a:t>
            </a:r>
            <a:endParaRPr lang="zh-TW" altLang="en-US" sz="14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69" name="TextBox 6"/>
          <p:cNvSpPr txBox="1">
            <a:spLocks noChangeArrowheads="1"/>
          </p:cNvSpPr>
          <p:nvPr/>
        </p:nvSpPr>
        <p:spPr bwMode="auto">
          <a:xfrm>
            <a:off x="811213" y="3148013"/>
            <a:ext cx="1927225" cy="4000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0">
                <a:solidFill>
                  <a:schemeClr val="bg1"/>
                </a:solidFill>
              </a:rPr>
              <a:t>       </a:t>
            </a:r>
            <a:r>
              <a:rPr lang="en-US" altLang="zh-TW" sz="1800" b="0">
                <a:solidFill>
                  <a:schemeClr val="bg1"/>
                </a:solidFill>
                <a:latin typeface="Arial" charset="0"/>
              </a:rPr>
              <a:t>Inner Face</a:t>
            </a:r>
            <a:endParaRPr lang="zh-TW" altLang="en-US" sz="1800" b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370" name="TextBox 7"/>
          <p:cNvSpPr txBox="1">
            <a:spLocks noChangeArrowheads="1"/>
          </p:cNvSpPr>
          <p:nvPr/>
        </p:nvSpPr>
        <p:spPr bwMode="auto">
          <a:xfrm>
            <a:off x="811213" y="5097463"/>
            <a:ext cx="1927225" cy="4000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0">
                <a:solidFill>
                  <a:schemeClr val="bg1"/>
                </a:solidFill>
              </a:rPr>
              <a:t>       </a:t>
            </a:r>
            <a:r>
              <a:rPr lang="en-US" altLang="zh-TW" sz="1800" b="0">
                <a:solidFill>
                  <a:schemeClr val="bg1"/>
                </a:solidFill>
                <a:latin typeface="Arial" charset="0"/>
              </a:rPr>
              <a:t>Outer Face</a:t>
            </a:r>
            <a:endParaRPr lang="zh-TW" altLang="en-US" sz="1800" b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720975" y="4652963"/>
            <a:ext cx="2093913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65575" y="2214563"/>
            <a:ext cx="1801813" cy="0"/>
          </a:xfrm>
          <a:prstGeom prst="line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814888" y="2214563"/>
            <a:ext cx="0" cy="2438401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4" name="TextBox 13"/>
          <p:cNvSpPr txBox="1">
            <a:spLocks noChangeArrowheads="1"/>
          </p:cNvSpPr>
          <p:nvPr/>
        </p:nvSpPr>
        <p:spPr bwMode="auto">
          <a:xfrm>
            <a:off x="4368006" y="1844675"/>
            <a:ext cx="893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chemeClr val="bg1"/>
                </a:solidFill>
                <a:latin typeface="Arial" charset="0"/>
              </a:rPr>
              <a:t>Install</a:t>
            </a:r>
            <a:endParaRPr lang="zh-TW" altLang="en-US" sz="1800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5360" name="肘形接點 15359"/>
          <p:cNvCxnSpPr/>
          <p:nvPr/>
        </p:nvCxnSpPr>
        <p:spPr>
          <a:xfrm flipV="1">
            <a:off x="1331640" y="2029619"/>
            <a:ext cx="1872208" cy="434795"/>
          </a:xfrm>
          <a:prstGeom prst="bentConnector3">
            <a:avLst>
              <a:gd name="adj1" fmla="val -29366"/>
            </a:avLst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85" name="直線單箭頭接點 15384"/>
          <p:cNvCxnSpPr/>
          <p:nvPr/>
        </p:nvCxnSpPr>
        <p:spPr>
          <a:xfrm>
            <a:off x="2483768" y="2464414"/>
            <a:ext cx="360040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6286D43-A712-4743-8996-015C71C5ADCB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44513"/>
            <a:ext cx="7897812" cy="58372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13098" y="3243444"/>
            <a:ext cx="1507687" cy="553998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Install The</a:t>
            </a:r>
            <a:r>
              <a:rPr lang="en-US" altLang="zh-TW" sz="14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1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</a:t>
            </a:r>
          </a:p>
          <a:p>
            <a:pPr>
              <a:defRPr/>
            </a:pPr>
            <a:r>
              <a:rPr lang="en-US" altLang="zh-TW" sz="16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BASE PLATE</a:t>
            </a:r>
            <a:endParaRPr lang="zh-TW" altLang="en-US" sz="16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20950" y="3505200"/>
            <a:ext cx="140335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2" name="TextBox 6"/>
          <p:cNvSpPr txBox="1">
            <a:spLocks noChangeArrowheads="1"/>
          </p:cNvSpPr>
          <p:nvPr/>
        </p:nvSpPr>
        <p:spPr bwMode="auto">
          <a:xfrm>
            <a:off x="6762750" y="3073400"/>
            <a:ext cx="11604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Arial" charset="0"/>
              </a:rPr>
              <a:t>Gas Hole</a:t>
            </a:r>
            <a:endParaRPr lang="zh-TW" altLang="en-US" sz="160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356350" y="3243263"/>
            <a:ext cx="401638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122863" y="2179638"/>
            <a:ext cx="322262" cy="295275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0" name="Straight Connector 9"/>
          <p:cNvCxnSpPr>
            <a:endCxn id="9" idx="5"/>
          </p:cNvCxnSpPr>
          <p:nvPr/>
        </p:nvCxnSpPr>
        <p:spPr>
          <a:xfrm flipH="1" flipV="1">
            <a:off x="5397500" y="2430463"/>
            <a:ext cx="962025" cy="81280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6" name="TextBox 10"/>
          <p:cNvSpPr txBox="1">
            <a:spLocks noChangeArrowheads="1"/>
          </p:cNvSpPr>
          <p:nvPr/>
        </p:nvSpPr>
        <p:spPr bwMode="auto">
          <a:xfrm>
            <a:off x="1390650" y="4440238"/>
            <a:ext cx="17414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bg1"/>
                </a:solidFill>
                <a:latin typeface="Arial" charset="0"/>
              </a:rPr>
              <a:t>Gas Feed Tube</a:t>
            </a:r>
            <a:endParaRPr lang="zh-TW" altLang="en-US" sz="1600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105150" y="4610100"/>
            <a:ext cx="1935163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8" name="TextBox 12"/>
          <p:cNvSpPr txBox="1">
            <a:spLocks noChangeArrowheads="1"/>
          </p:cNvSpPr>
          <p:nvPr/>
        </p:nvSpPr>
        <p:spPr bwMode="auto">
          <a:xfrm>
            <a:off x="5530850" y="5551488"/>
            <a:ext cx="28209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Arial" charset="0"/>
              </a:rPr>
              <a:t>Filament Feed-Thru Rod (+)</a:t>
            </a:r>
            <a:endParaRPr lang="zh-TW" altLang="en-US" sz="160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4" name="Straight Connector 13"/>
          <p:cNvCxnSpPr>
            <a:stCxn id="16398" idx="0"/>
          </p:cNvCxnSpPr>
          <p:nvPr/>
        </p:nvCxnSpPr>
        <p:spPr>
          <a:xfrm flipV="1">
            <a:off x="6940550" y="4167188"/>
            <a:ext cx="0" cy="138430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183313" y="4167188"/>
            <a:ext cx="757237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9872" y="648374"/>
            <a:ext cx="2833681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*Notice The</a:t>
            </a: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Proper Orientation Of    </a:t>
            </a:r>
          </a:p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Locator Slot While Installing The   </a:t>
            </a:r>
          </a:p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zh-TW" sz="1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altLang="zh-TW" sz="1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BOTTOM SUPPORT Plate </a:t>
            </a:r>
            <a:endParaRPr lang="zh-TW" altLang="en-US" sz="12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878263" y="446088"/>
            <a:ext cx="122555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37113" y="1295400"/>
            <a:ext cx="1416050" cy="682625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656013" y="1295400"/>
            <a:ext cx="1181100" cy="765175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924300" y="2892425"/>
            <a:ext cx="0" cy="62865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560388"/>
            <a:ext cx="2919412" cy="21891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B3E1D48-449C-4019-8D50-E2859FE9B495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1741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175000"/>
            <a:ext cx="4284663" cy="3213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175000"/>
            <a:ext cx="4284662" cy="3213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Box 12"/>
          <p:cNvSpPr txBox="1">
            <a:spLocks noChangeArrowheads="1"/>
          </p:cNvSpPr>
          <p:nvPr/>
        </p:nvSpPr>
        <p:spPr bwMode="auto">
          <a:xfrm>
            <a:off x="6659563" y="4984750"/>
            <a:ext cx="736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FFFF00"/>
                </a:solidFill>
                <a:latin typeface="Arial" charset="0"/>
              </a:rPr>
              <a:t>Install Here!</a:t>
            </a:r>
            <a:endParaRPr lang="zh-TW" altLang="en-US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17415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571500"/>
            <a:ext cx="2890837" cy="2166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01507" y="1103028"/>
            <a:ext cx="1740826" cy="969496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MAKE SURE THAT THE </a:t>
            </a:r>
            <a:r>
              <a:rPr lang="en-US" altLang="zh-TW" sz="12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GAS FEED TUBE </a:t>
            </a:r>
            <a:r>
              <a:rPr lang="en-US" altLang="zh-TW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en-US" altLang="zh-TW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GAS FEED-THRU </a:t>
            </a:r>
            <a:r>
              <a:rPr lang="en-US" altLang="zh-TW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zh-TW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CLOSELY ALIGN  </a:t>
            </a:r>
          </a:p>
          <a:p>
            <a:pPr>
              <a:defRPr/>
            </a:pPr>
            <a:r>
              <a:rPr lang="en-US" altLang="zh-TW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zh-TW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BEFORE TIGHTEN SUS</a:t>
            </a:r>
            <a:endParaRPr lang="zh-TW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42133" y="1285321"/>
            <a:ext cx="1234528" cy="738664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FILAMENT </a:t>
            </a:r>
          </a:p>
          <a:p>
            <a:pPr>
              <a:defRPr/>
            </a:pPr>
            <a:r>
              <a:rPr lang="en-US" altLang="zh-TW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CLAMP</a:t>
            </a:r>
          </a:p>
          <a:p>
            <a:pPr>
              <a:defRPr/>
            </a:pPr>
            <a:r>
              <a:rPr lang="en-US" altLang="zh-TW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INSULATOR</a:t>
            </a:r>
            <a:endParaRPr lang="zh-TW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465388" y="5373688"/>
            <a:ext cx="735012" cy="684212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2739" y="3284984"/>
            <a:ext cx="1008112" cy="52322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TIGTHEN </a:t>
            </a:r>
          </a:p>
          <a:p>
            <a:pPr>
              <a:defRPr/>
            </a:pPr>
            <a:r>
              <a:rPr lang="en-US" altLang="zh-TW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SUS</a:t>
            </a:r>
            <a:endParaRPr lang="zh-TW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426" name="TextBox 3"/>
          <p:cNvSpPr txBox="1">
            <a:spLocks noChangeArrowheads="1"/>
          </p:cNvSpPr>
          <p:nvPr/>
        </p:nvSpPr>
        <p:spPr bwMode="auto">
          <a:xfrm>
            <a:off x="309563" y="1443038"/>
            <a:ext cx="11461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>
                <a:solidFill>
                  <a:srgbClr val="FFFF00"/>
                </a:solidFill>
              </a:rPr>
              <a:t>GAS FEED TUBE</a:t>
            </a:r>
            <a:endParaRPr lang="zh-TW" altLang="en-US" sz="1100">
              <a:solidFill>
                <a:srgbClr val="FFFF00"/>
              </a:solidFill>
            </a:endParaRPr>
          </a:p>
        </p:txBody>
      </p:sp>
      <p:sp>
        <p:nvSpPr>
          <p:cNvPr id="17427" name="TextBox 20"/>
          <p:cNvSpPr txBox="1">
            <a:spLocks noChangeArrowheads="1"/>
          </p:cNvSpPr>
          <p:nvPr/>
        </p:nvSpPr>
        <p:spPr bwMode="auto">
          <a:xfrm>
            <a:off x="300038" y="1909763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>
                <a:solidFill>
                  <a:srgbClr val="FFFF00"/>
                </a:solidFill>
              </a:rPr>
              <a:t>GAS FEED-THRU</a:t>
            </a:r>
            <a:endParaRPr lang="zh-TW" altLang="en-US" sz="1100">
              <a:solidFill>
                <a:srgbClr val="FFFF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316038" y="1573213"/>
            <a:ext cx="279400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347788" y="2041525"/>
            <a:ext cx="277812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30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696847">
            <a:off x="7354887" y="2378076"/>
            <a:ext cx="98901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696847">
            <a:off x="2863851" y="2360612"/>
            <a:ext cx="989012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71B567C-379F-42C2-9B52-A98A173B2AAE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1843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68325"/>
            <a:ext cx="7835900" cy="5875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26959" y="5316654"/>
            <a:ext cx="2025891" cy="307777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BOTTOM END PLATE</a:t>
            </a:r>
            <a:endParaRPr lang="zh-TW" altLang="en-US" sz="1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024" y="4923866"/>
            <a:ext cx="2718706" cy="307777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BOTTOM SHIELD END PLATE</a:t>
            </a:r>
            <a:endParaRPr lang="zh-TW" altLang="en-US" sz="1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1118" y="692696"/>
            <a:ext cx="7238510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zh-TW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ASSEMBLE THE FOLLOWING </a:t>
            </a:r>
            <a:r>
              <a:rPr lang="en-US" altLang="zh-TW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REPELLER END </a:t>
            </a:r>
            <a:r>
              <a:rPr lang="en-US" altLang="zh-TW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COMPONENTS</a:t>
            </a:r>
            <a:endParaRPr lang="zh-TW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4364" y="1758736"/>
            <a:ext cx="2142387" cy="338554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6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1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CERAMIC INSULATOR</a:t>
            </a:r>
            <a:endParaRPr lang="zh-TW" altLang="en-US" sz="1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0075" y="2244725"/>
            <a:ext cx="0" cy="1135063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40200" y="1927225"/>
            <a:ext cx="0" cy="1452563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0" name="TextBox 9"/>
          <p:cNvSpPr txBox="1">
            <a:spLocks noChangeArrowheads="1"/>
          </p:cNvSpPr>
          <p:nvPr/>
        </p:nvSpPr>
        <p:spPr bwMode="auto">
          <a:xfrm>
            <a:off x="6875463" y="4308475"/>
            <a:ext cx="1192212" cy="306388"/>
          </a:xfrm>
          <a:prstGeom prst="rect">
            <a:avLst/>
          </a:prstGeom>
          <a:solidFill>
            <a:schemeClr val="tx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solidFill>
                  <a:srgbClr val="FFFF00"/>
                </a:solidFill>
                <a:latin typeface="Arial" charset="0"/>
              </a:rPr>
              <a:t>REPELLER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465263" y="1927225"/>
            <a:ext cx="0" cy="1452563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465263" y="1927225"/>
            <a:ext cx="26987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876675" y="1927225"/>
            <a:ext cx="268288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4" name="TextBox 1"/>
          <p:cNvSpPr txBox="1">
            <a:spLocks noChangeArrowheads="1"/>
          </p:cNvSpPr>
          <p:nvPr/>
        </p:nvSpPr>
        <p:spPr bwMode="auto">
          <a:xfrm>
            <a:off x="998538" y="4244975"/>
            <a:ext cx="935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>
                <a:solidFill>
                  <a:schemeClr val="bg1"/>
                </a:solidFill>
              </a:rPr>
              <a:t>SHORT</a:t>
            </a:r>
            <a:endParaRPr lang="zh-TW" altLang="en-US" sz="1800">
              <a:solidFill>
                <a:schemeClr val="bg1"/>
              </a:solidFill>
            </a:endParaRPr>
          </a:p>
        </p:txBody>
      </p:sp>
      <p:sp>
        <p:nvSpPr>
          <p:cNvPr id="18455" name="TextBox 14"/>
          <p:cNvSpPr txBox="1">
            <a:spLocks noChangeArrowheads="1"/>
          </p:cNvSpPr>
          <p:nvPr/>
        </p:nvSpPr>
        <p:spPr bwMode="auto">
          <a:xfrm>
            <a:off x="3752850" y="42179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>
                <a:solidFill>
                  <a:schemeClr val="bg1"/>
                </a:solidFill>
              </a:rPr>
              <a:t>LONG</a:t>
            </a:r>
            <a:endParaRPr lang="zh-TW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6011C7E-4FE3-42A2-8F55-3D5999969391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1945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19113"/>
            <a:ext cx="7740650" cy="5805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1033463"/>
            <a:ext cx="2246313" cy="168433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1" name="TextBox 4"/>
          <p:cNvSpPr txBox="1">
            <a:spLocks noChangeArrowheads="1"/>
          </p:cNvSpPr>
          <p:nvPr/>
        </p:nvSpPr>
        <p:spPr bwMode="auto">
          <a:xfrm>
            <a:off x="892175" y="2719388"/>
            <a:ext cx="2246313" cy="3381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>
                <a:solidFill>
                  <a:srgbClr val="FFFF00"/>
                </a:solidFill>
                <a:latin typeface="Arial" charset="0"/>
              </a:rPr>
              <a:t>    REPELLER END </a:t>
            </a:r>
            <a:endParaRPr lang="zh-TW" altLang="en-US" sz="16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4208" y="3332521"/>
            <a:ext cx="1512168" cy="58477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Slot For </a:t>
            </a:r>
          </a:p>
          <a:p>
            <a:pPr>
              <a:defRPr/>
            </a:pPr>
            <a:r>
              <a:rPr lang="en-US" altLang="zh-TW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SIDE PLATES</a:t>
            </a:r>
            <a:endParaRPr lang="zh-TW" alt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200900" y="3910013"/>
            <a:ext cx="0" cy="1228725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00900" y="2103438"/>
            <a:ext cx="0" cy="1228725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87900" y="2103438"/>
            <a:ext cx="24130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87900" y="5138738"/>
            <a:ext cx="24130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9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3689350"/>
            <a:ext cx="2282825" cy="17129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1539875" y="4186238"/>
            <a:ext cx="649288" cy="719137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471" name="TextBox 24"/>
          <p:cNvSpPr txBox="1">
            <a:spLocks noChangeArrowheads="1"/>
          </p:cNvSpPr>
          <p:nvPr/>
        </p:nvSpPr>
        <p:spPr bwMode="auto">
          <a:xfrm>
            <a:off x="912813" y="5402263"/>
            <a:ext cx="2282825" cy="460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200" b="0">
                <a:solidFill>
                  <a:srgbClr val="FFFF00"/>
                </a:solidFill>
                <a:latin typeface="Arial" charset="0"/>
              </a:rPr>
              <a:t>   At Least 3 Lines Of Thread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200" b="0">
                <a:solidFill>
                  <a:srgbClr val="FFFF00"/>
                </a:solidFill>
                <a:latin typeface="Arial" charset="0"/>
              </a:rPr>
              <a:t>  Protrude (alignment matter)</a:t>
            </a:r>
            <a:endParaRPr lang="zh-TW" altLang="en-US" sz="1200" b="0">
              <a:solidFill>
                <a:srgbClr val="FFFF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5239E7-D602-4C9D-B207-5F889DE9C123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048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50863"/>
            <a:ext cx="7775575" cy="5830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58913" y="838998"/>
            <a:ext cx="7312361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96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ASSEMBLE THE FOLLOWING </a:t>
            </a:r>
            <a:r>
              <a:rPr lang="en-US" altLang="zh-TW" sz="16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FILAMENT END PLATE </a:t>
            </a:r>
            <a:r>
              <a:rPr lang="en-US" altLang="zh-TW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COMPONENTS:</a:t>
            </a:r>
            <a:endParaRPr lang="zh-TW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487" name="TextBox 8"/>
          <p:cNvSpPr txBox="1">
            <a:spLocks noChangeArrowheads="1"/>
          </p:cNvSpPr>
          <p:nvPr/>
        </p:nvSpPr>
        <p:spPr bwMode="auto">
          <a:xfrm>
            <a:off x="1331913" y="4005263"/>
            <a:ext cx="1128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latin typeface="Arial" charset="0"/>
              </a:rPr>
              <a:t>FILAMENT</a:t>
            </a:r>
            <a:endParaRPr lang="zh-TW" altLang="en-US" sz="1400" b="0">
              <a:latin typeface="Arial" charset="0"/>
            </a:endParaRPr>
          </a:p>
        </p:txBody>
      </p:sp>
      <p:sp>
        <p:nvSpPr>
          <p:cNvPr id="20488" name="TextBox 9"/>
          <p:cNvSpPr txBox="1">
            <a:spLocks noChangeArrowheads="1"/>
          </p:cNvSpPr>
          <p:nvPr/>
        </p:nvSpPr>
        <p:spPr bwMode="auto">
          <a:xfrm>
            <a:off x="2717800" y="4338638"/>
            <a:ext cx="1089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latin typeface="Arial" charset="0"/>
              </a:rPr>
              <a:t>FILAMENT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latin typeface="Arial" charset="0"/>
              </a:rPr>
              <a:t> SHIELD</a:t>
            </a:r>
            <a:endParaRPr lang="zh-TW" altLang="en-US" sz="1400" b="0">
              <a:latin typeface="Arial" charset="0"/>
            </a:endParaRPr>
          </a:p>
        </p:txBody>
      </p:sp>
      <p:sp>
        <p:nvSpPr>
          <p:cNvPr id="20489" name="TextBox 10"/>
          <p:cNvSpPr txBox="1">
            <a:spLocks noChangeArrowheads="1"/>
          </p:cNvSpPr>
          <p:nvPr/>
        </p:nvSpPr>
        <p:spPr bwMode="auto">
          <a:xfrm>
            <a:off x="3995738" y="4340225"/>
            <a:ext cx="1174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latin typeface="Arial" charset="0"/>
              </a:rPr>
              <a:t>FILAMENT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latin typeface="Arial" charset="0"/>
              </a:rPr>
              <a:t> SCREW</a:t>
            </a:r>
            <a:endParaRPr lang="zh-TW" altLang="en-US" sz="1400" b="0">
              <a:latin typeface="Arial" charset="0"/>
            </a:endParaRPr>
          </a:p>
        </p:txBody>
      </p:sp>
      <p:sp>
        <p:nvSpPr>
          <p:cNvPr id="20490" name="TextBox 11"/>
          <p:cNvSpPr txBox="1">
            <a:spLocks noChangeArrowheads="1"/>
          </p:cNvSpPr>
          <p:nvPr/>
        </p:nvSpPr>
        <p:spPr bwMode="auto">
          <a:xfrm>
            <a:off x="5219700" y="4456113"/>
            <a:ext cx="1254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latin typeface="Arial" charset="0"/>
              </a:rPr>
              <a:t> FILAMENT INSULATOR</a:t>
            </a:r>
            <a:endParaRPr lang="zh-TW" altLang="en-US" sz="1400" b="0">
              <a:latin typeface="Arial" charset="0"/>
            </a:endParaRPr>
          </a:p>
        </p:txBody>
      </p:sp>
      <p:sp>
        <p:nvSpPr>
          <p:cNvPr id="20491" name="TextBox 12"/>
          <p:cNvSpPr txBox="1">
            <a:spLocks noChangeArrowheads="1"/>
          </p:cNvSpPr>
          <p:nvPr/>
        </p:nvSpPr>
        <p:spPr bwMode="auto">
          <a:xfrm>
            <a:off x="6732588" y="4602163"/>
            <a:ext cx="10239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latin typeface="Arial" charset="0"/>
              </a:rPr>
              <a:t>END CAP 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latin typeface="Arial" charset="0"/>
              </a:rPr>
              <a:t> PLATE</a:t>
            </a:r>
            <a:endParaRPr lang="zh-TW" altLang="en-US" sz="1400" b="0">
              <a:latin typeface="Arial" charset="0"/>
            </a:endParaRPr>
          </a:p>
        </p:txBody>
      </p:sp>
      <p:sp>
        <p:nvSpPr>
          <p:cNvPr id="20492" name="TextBox 13"/>
          <p:cNvSpPr txBox="1">
            <a:spLocks noChangeArrowheads="1"/>
          </p:cNvSpPr>
          <p:nvPr/>
        </p:nvSpPr>
        <p:spPr bwMode="auto">
          <a:xfrm>
            <a:off x="7227888" y="2420938"/>
            <a:ext cx="1284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latin typeface="Arial" charset="0"/>
              </a:rPr>
              <a:t> INSULATOR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latin typeface="Arial" charset="0"/>
              </a:rPr>
              <a:t>       NUT</a:t>
            </a:r>
            <a:endParaRPr lang="zh-TW" altLang="en-US" sz="1400" b="0">
              <a:latin typeface="Arial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05863" y="4718050"/>
            <a:ext cx="0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560388"/>
            <a:ext cx="7813675" cy="5861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8C78D04-179C-4C77-92D1-E91F765426DD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150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765175"/>
            <a:ext cx="2208213" cy="16557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971550" y="2420938"/>
            <a:ext cx="2208213" cy="3079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FFFF00"/>
                </a:solidFill>
                <a:latin typeface="Arial" charset="0"/>
              </a:rPr>
              <a:t>FILAMENT END PLATE</a:t>
            </a:r>
            <a:endParaRPr lang="zh-TW" altLang="en-US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3284984"/>
            <a:ext cx="1728192" cy="52322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FILAMENT CLAMP </a:t>
            </a:r>
          </a:p>
          <a:p>
            <a:pPr>
              <a:defRPr/>
            </a:pPr>
            <a:r>
              <a:rPr lang="en-US" altLang="zh-TW" sz="1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Install Here!</a:t>
            </a:r>
            <a:endParaRPr lang="zh-TW" altLang="en-US" sz="1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834313" y="2611438"/>
            <a:ext cx="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837488" y="4059238"/>
            <a:ext cx="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588125" y="2924175"/>
            <a:ext cx="863600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88125" y="4149725"/>
            <a:ext cx="863600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451725" y="3808413"/>
            <a:ext cx="0" cy="341312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51725" y="2924175"/>
            <a:ext cx="0" cy="360363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6C364C1-7A7B-4280-9F58-3F8AD41B9BFC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085975"/>
            <a:ext cx="4262438" cy="31972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7" y="1340768"/>
            <a:ext cx="4263307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ARC CHAMBER SIDE PLATES</a:t>
            </a:r>
            <a:endParaRPr lang="zh-TW" alt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078038"/>
            <a:ext cx="4264025" cy="31988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8022" y="1340768"/>
            <a:ext cx="4263307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Assemble The Arc Chamber Parts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451725" y="3068638"/>
            <a:ext cx="649288" cy="215900"/>
          </a:xfrm>
          <a:prstGeom prst="straightConnector1">
            <a:avLst/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96188" y="4076700"/>
            <a:ext cx="576262" cy="215900"/>
          </a:xfrm>
          <a:prstGeom prst="straightConnector1">
            <a:avLst/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724525" y="3068638"/>
            <a:ext cx="719138" cy="288925"/>
          </a:xfrm>
          <a:prstGeom prst="straightConnector1">
            <a:avLst/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724525" y="4149725"/>
            <a:ext cx="719138" cy="142875"/>
          </a:xfrm>
          <a:prstGeom prst="straightConnector1">
            <a:avLst/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3" name="TextBox 1"/>
          <p:cNvSpPr txBox="1">
            <a:spLocks noChangeArrowheads="1"/>
          </p:cNvSpPr>
          <p:nvPr/>
        </p:nvSpPr>
        <p:spPr bwMode="auto">
          <a:xfrm>
            <a:off x="323850" y="5373688"/>
            <a:ext cx="45354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b="0"/>
              <a:t>Check If The </a:t>
            </a:r>
            <a:r>
              <a:rPr lang="en-US" altLang="zh-TW" sz="1600"/>
              <a:t>SIDE PLATES Slot </a:t>
            </a:r>
            <a:r>
              <a:rPr lang="en-US" altLang="zh-TW" sz="1600" b="0"/>
              <a:t>is </a:t>
            </a:r>
            <a:r>
              <a:rPr lang="en-US" altLang="zh-TW" sz="1600" u="sng">
                <a:solidFill>
                  <a:srgbClr val="1104BE"/>
                </a:solidFill>
              </a:rPr>
              <a:t>1.0 mm DEEP…</a:t>
            </a:r>
            <a:r>
              <a:rPr lang="en-US" altLang="zh-TW" sz="1600" b="0">
                <a:solidFill>
                  <a:srgbClr val="1104BE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b="0" i="1"/>
              <a:t>If Not or It Cannot Hold In Place Both </a:t>
            </a:r>
            <a:r>
              <a:rPr lang="en-US" altLang="zh-TW" sz="1600" i="1"/>
              <a:t>FILAMENT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i="1"/>
              <a:t>and REPELLER SHIELD</a:t>
            </a:r>
            <a:r>
              <a:rPr lang="en-US" altLang="zh-TW" sz="1600" b="0"/>
              <a:t>… Replace </a:t>
            </a:r>
            <a:r>
              <a:rPr lang="en-US" altLang="zh-TW" sz="1600" i="1"/>
              <a:t>New SIDE PLATES</a:t>
            </a:r>
            <a:endParaRPr lang="zh-TW" altLang="en-US" sz="1600" i="1"/>
          </a:p>
        </p:txBody>
      </p:sp>
      <p:sp>
        <p:nvSpPr>
          <p:cNvPr id="3" name="Oval 2"/>
          <p:cNvSpPr/>
          <p:nvPr/>
        </p:nvSpPr>
        <p:spPr>
          <a:xfrm rot="20613475">
            <a:off x="958850" y="2914650"/>
            <a:ext cx="523875" cy="1008063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Oval 12"/>
          <p:cNvSpPr/>
          <p:nvPr/>
        </p:nvSpPr>
        <p:spPr>
          <a:xfrm rot="158833">
            <a:off x="2987675" y="2362200"/>
            <a:ext cx="514350" cy="1008063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A79B48B-FDBB-4F5C-90E0-83B78A7AF1C2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355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981075"/>
            <a:ext cx="6840537" cy="5130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6" name="TextBox 5"/>
          <p:cNvSpPr txBox="1">
            <a:spLocks noChangeArrowheads="1"/>
          </p:cNvSpPr>
          <p:nvPr/>
        </p:nvSpPr>
        <p:spPr bwMode="auto">
          <a:xfrm>
            <a:off x="5100638" y="3284538"/>
            <a:ext cx="903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>
                <a:solidFill>
                  <a:srgbClr val="FFFF00"/>
                </a:solidFill>
                <a:latin typeface="Arial" charset="0"/>
              </a:rPr>
              <a:t>Here!</a:t>
            </a:r>
            <a:endParaRPr lang="zh-TW" altLang="en-US" sz="18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2355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87350"/>
            <a:ext cx="2927350" cy="21955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8" name="TextBox 4"/>
          <p:cNvSpPr txBox="1">
            <a:spLocks noChangeArrowheads="1"/>
          </p:cNvSpPr>
          <p:nvPr/>
        </p:nvSpPr>
        <p:spPr bwMode="auto">
          <a:xfrm>
            <a:off x="900113" y="2165350"/>
            <a:ext cx="24479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200">
                <a:solidFill>
                  <a:srgbClr val="FFFF00"/>
                </a:solidFill>
                <a:latin typeface="Arial" charset="0"/>
              </a:rPr>
              <a:t>Install ARC CHAMBER ASSY.</a:t>
            </a:r>
            <a:endParaRPr lang="zh-TW" altLang="en-US" sz="1200">
              <a:solidFill>
                <a:srgbClr val="FFFF00"/>
              </a:solidFill>
              <a:latin typeface="Arial" charset="0"/>
            </a:endParaRPr>
          </a:p>
        </p:txBody>
      </p:sp>
      <p:cxnSp>
        <p:nvCxnSpPr>
          <p:cNvPr id="8" name="Straight Connector 7"/>
          <p:cNvCxnSpPr>
            <a:stCxn id="23557" idx="3"/>
          </p:cNvCxnSpPr>
          <p:nvPr/>
        </p:nvCxnSpPr>
        <p:spPr>
          <a:xfrm>
            <a:off x="3467100" y="1484313"/>
            <a:ext cx="2085975" cy="0"/>
          </a:xfrm>
          <a:prstGeom prst="line">
            <a:avLst/>
          </a:prstGeom>
          <a:ln w="19050">
            <a:solidFill>
              <a:srgbClr val="FFFF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553075" y="1484313"/>
            <a:ext cx="0" cy="1368425"/>
          </a:xfrm>
          <a:prstGeom prst="straightConnector1">
            <a:avLst/>
          </a:prstGeom>
          <a:ln w="1905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 smtClean="0"/>
              <a:t>E500 </a:t>
            </a:r>
            <a:r>
              <a:rPr lang="en-US" altLang="zh-TW" sz="4800" dirty="0"/>
              <a:t>SOURCE HEAD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sz="4000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TW" sz="4000" dirty="0" smtClean="0">
                <a:ea typeface="Segoe UI" panose="020B0502040204020203" pitchFamily="34" charset="0"/>
                <a:cs typeface="Segoe UI" panose="020B0502040204020203" pitchFamily="34" charset="0"/>
              </a:rPr>
              <a:t>DISMANTLING</a:t>
            </a:r>
          </a:p>
          <a:p>
            <a:r>
              <a:rPr lang="en-US" altLang="zh-TW" sz="4000" dirty="0" smtClean="0">
                <a:ea typeface="Segoe UI" panose="020B0502040204020203" pitchFamily="34" charset="0"/>
                <a:cs typeface="Segoe UI" panose="020B0502040204020203" pitchFamily="34" charset="0"/>
              </a:rPr>
              <a:t>ASSEMBLE</a:t>
            </a:r>
          </a:p>
          <a:p>
            <a:r>
              <a:rPr lang="en-US" altLang="zh-TW" sz="4000" dirty="0">
                <a:cs typeface="Segoe UI" pitchFamily="34" charset="0"/>
              </a:rPr>
              <a:t>ISOLATION TEST</a:t>
            </a:r>
            <a:endParaRPr lang="en-US" altLang="zh-TW" sz="4000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altLang="zh-TW" sz="4000" dirty="0"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引用自</a:t>
            </a:r>
            <a:r>
              <a:rPr lang="en-US" altLang="zh-TW" sz="2000" dirty="0" smtClean="0">
                <a:ea typeface="標楷體" panose="03000509000000000000" pitchFamily="65" charset="-120"/>
              </a:rPr>
              <a:t>SAMUEL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山姆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爾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ea typeface="標楷體" panose="03000509000000000000" pitchFamily="65" charset="-120"/>
              </a:rPr>
              <a:t>E500 SOURCE HEAD </a:t>
            </a:r>
            <a:r>
              <a:rPr lang="en-US" altLang="zh-TW" sz="2000" dirty="0" smtClean="0">
                <a:ea typeface="標楷體" panose="03000509000000000000" pitchFamily="65" charset="-120"/>
              </a:rPr>
              <a:t>Maintenance </a:t>
            </a:r>
            <a:r>
              <a:rPr lang="en-US" altLang="zh-TW" sz="2000" dirty="0">
                <a:ea typeface="標楷體" panose="03000509000000000000" pitchFamily="65" charset="-120"/>
              </a:rPr>
              <a:t>Guideline 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8565C-EE2E-4475-BDB5-163A26A170F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9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B4DDF33-0138-47C9-96D5-4D4FEECB8468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133600"/>
            <a:ext cx="4248150" cy="3186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1340768"/>
            <a:ext cx="4248472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b="1" dirty="0">
                <a:solidFill>
                  <a:schemeClr val="bg1"/>
                </a:solidFill>
              </a:rPr>
              <a:t>                ARC CHAMBER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458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2133600"/>
            <a:ext cx="4248150" cy="3187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90461" y="1340768"/>
            <a:ext cx="4251555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b="1" dirty="0">
                <a:solidFill>
                  <a:schemeClr val="bg1"/>
                </a:solidFill>
              </a:rPr>
              <a:t>              </a:t>
            </a:r>
            <a:r>
              <a:rPr lang="en-US" altLang="zh-TW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FILAMENT CLAMP</a:t>
            </a:r>
            <a:endParaRPr lang="zh-TW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5586959"/>
            <a:ext cx="1752360" cy="36933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Filament Strap 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8478" y="3062312"/>
            <a:ext cx="1440160" cy="430887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Double check if the   </a:t>
            </a:r>
          </a:p>
          <a:p>
            <a:pPr>
              <a:defRPr/>
            </a:pPr>
            <a:r>
              <a:rPr lang="en-US" altLang="zh-TW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screws is tighten</a:t>
            </a:r>
            <a:endParaRPr lang="zh-TW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908925" y="5772150"/>
            <a:ext cx="263525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92800" y="5772150"/>
            <a:ext cx="263525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892800" y="4724400"/>
            <a:ext cx="0" cy="104775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172450" y="4724400"/>
            <a:ext cx="0" cy="104775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908925" y="4724400"/>
            <a:ext cx="263525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92800" y="4724400"/>
            <a:ext cx="263525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388100" y="3492500"/>
            <a:ext cx="528638" cy="657225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" name="Oval 20"/>
          <p:cNvSpPr/>
          <p:nvPr/>
        </p:nvSpPr>
        <p:spPr>
          <a:xfrm>
            <a:off x="7032625" y="3492500"/>
            <a:ext cx="527050" cy="655638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Oval 1"/>
          <p:cNvSpPr/>
          <p:nvPr/>
        </p:nvSpPr>
        <p:spPr>
          <a:xfrm>
            <a:off x="1547813" y="3278188"/>
            <a:ext cx="360362" cy="214312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" name="Oval 19"/>
          <p:cNvSpPr/>
          <p:nvPr/>
        </p:nvSpPr>
        <p:spPr>
          <a:xfrm>
            <a:off x="1520825" y="3948113"/>
            <a:ext cx="358775" cy="215900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Oval 21"/>
          <p:cNvSpPr/>
          <p:nvPr/>
        </p:nvSpPr>
        <p:spPr>
          <a:xfrm>
            <a:off x="3276600" y="3276600"/>
            <a:ext cx="358775" cy="215900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Oval 22"/>
          <p:cNvSpPr/>
          <p:nvPr/>
        </p:nvSpPr>
        <p:spPr>
          <a:xfrm>
            <a:off x="3276600" y="3975100"/>
            <a:ext cx="358775" cy="214313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605" name="TextBox 2"/>
          <p:cNvSpPr txBox="1">
            <a:spLocks noChangeArrowheads="1"/>
          </p:cNvSpPr>
          <p:nvPr/>
        </p:nvSpPr>
        <p:spPr bwMode="auto">
          <a:xfrm>
            <a:off x="539750" y="5351463"/>
            <a:ext cx="41036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b="0" u="sng"/>
              <a:t>Double Check </a:t>
            </a:r>
            <a:r>
              <a:rPr lang="en-US" altLang="zh-TW" sz="1800" b="0"/>
              <a:t>or </a:t>
            </a:r>
            <a:r>
              <a:rPr lang="en-US" altLang="zh-TW" sz="1800" b="0" u="sng"/>
              <a:t>Make Sure</a:t>
            </a:r>
            <a:r>
              <a:rPr lang="en-US" altLang="zh-TW" sz="1800" b="0"/>
              <a:t> That Both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/>
              <a:t>REPELLER SHIELD </a:t>
            </a:r>
            <a:r>
              <a:rPr lang="en-US" altLang="zh-TW" sz="1800" b="0"/>
              <a:t>and </a:t>
            </a:r>
            <a:r>
              <a:rPr lang="en-US" altLang="zh-TW" sz="1800"/>
              <a:t>FILAMENT SHIELD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b="0"/>
              <a:t>Must Not </a:t>
            </a:r>
            <a:r>
              <a:rPr lang="en-US" altLang="zh-TW" sz="1800" i="1">
                <a:solidFill>
                  <a:srgbClr val="FF0000"/>
                </a:solidFill>
              </a:rPr>
              <a:t>LOOSE</a:t>
            </a:r>
            <a:r>
              <a:rPr lang="en-US" altLang="zh-TW" sz="1800" b="0"/>
              <a:t> or </a:t>
            </a:r>
            <a:r>
              <a:rPr lang="en-US" altLang="zh-TW" sz="1800" i="1">
                <a:solidFill>
                  <a:srgbClr val="FF0000"/>
                </a:solidFill>
              </a:rPr>
              <a:t>UNFASTEN</a:t>
            </a:r>
            <a:r>
              <a:rPr lang="en-US" altLang="zh-TW" sz="1800" b="0"/>
              <a:t> on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/>
              <a:t>SIDE</a:t>
            </a:r>
            <a:r>
              <a:rPr lang="en-US" altLang="zh-TW" sz="1800" b="0"/>
              <a:t> </a:t>
            </a:r>
            <a:r>
              <a:rPr lang="en-US" altLang="zh-TW" sz="1800"/>
              <a:t>PLATES</a:t>
            </a:r>
            <a:r>
              <a:rPr lang="en-US" altLang="zh-TW" sz="1800" b="0"/>
              <a:t> Slot</a:t>
            </a:r>
            <a:endParaRPr lang="zh-TW" altLang="en-US" sz="18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A0BA23C-0570-43AE-BFBB-FA1506C165B1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558800"/>
            <a:ext cx="3887788" cy="29162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3688" y="634753"/>
            <a:ext cx="1607154" cy="2616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Install Filament Clamp</a:t>
            </a:r>
            <a:endParaRPr lang="zh-TW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673350" y="1268413"/>
            <a:ext cx="0" cy="1152525"/>
          </a:xfrm>
          <a:prstGeom prst="line">
            <a:avLst/>
          </a:prstGeom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13038" y="2405063"/>
            <a:ext cx="244475" cy="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86088" y="2405063"/>
            <a:ext cx="0" cy="519112"/>
          </a:xfrm>
          <a:prstGeom prst="line">
            <a:avLst/>
          </a:prstGeom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10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552450"/>
            <a:ext cx="3887787" cy="29162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967278" y="620688"/>
            <a:ext cx="3456384" cy="24622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Make sure the FILAMENT is not Protruded on the CLAMP</a:t>
            </a:r>
            <a:endParaRPr lang="zh-TW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14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3716338"/>
            <a:ext cx="3889375" cy="29162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53046" y="3836367"/>
            <a:ext cx="1186906" cy="430887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Secure Tighten </a:t>
            </a:r>
          </a:p>
          <a:p>
            <a:pPr>
              <a:defRPr/>
            </a:pPr>
            <a:r>
              <a:rPr lang="en-US" altLang="zh-TW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Screws…</a:t>
            </a:r>
            <a:endParaRPr lang="zh-TW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795963" y="1268413"/>
            <a:ext cx="1728787" cy="865187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480" name="Oval 20479"/>
          <p:cNvSpPr/>
          <p:nvPr/>
        </p:nvSpPr>
        <p:spPr>
          <a:xfrm rot="20358765">
            <a:off x="4443413" y="5013325"/>
            <a:ext cx="633412" cy="360363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481" name="Oval 20480"/>
          <p:cNvSpPr/>
          <p:nvPr/>
        </p:nvSpPr>
        <p:spPr>
          <a:xfrm>
            <a:off x="4140200" y="5876925"/>
            <a:ext cx="431800" cy="504825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Oval 34"/>
          <p:cNvSpPr/>
          <p:nvPr/>
        </p:nvSpPr>
        <p:spPr>
          <a:xfrm>
            <a:off x="4967288" y="5876925"/>
            <a:ext cx="431800" cy="504825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11188" y="2492375"/>
            <a:ext cx="8229600" cy="1143000"/>
          </a:xfrm>
        </p:spPr>
        <p:txBody>
          <a:bodyPr/>
          <a:lstStyle/>
          <a:p>
            <a:r>
              <a:rPr lang="en-US" altLang="zh-TW" sz="6000" dirty="0" smtClean="0">
                <a:latin typeface="Segoe UI" pitchFamily="34" charset="0"/>
                <a:cs typeface="Segoe UI" pitchFamily="34" charset="0"/>
              </a:rPr>
              <a:t>ISOLATION TEST </a:t>
            </a:r>
            <a:br>
              <a:rPr lang="en-US" altLang="zh-TW" sz="6000" dirty="0" smtClean="0">
                <a:latin typeface="Segoe UI" pitchFamily="34" charset="0"/>
                <a:cs typeface="Segoe UI" pitchFamily="34" charset="0"/>
              </a:rPr>
            </a:br>
            <a:r>
              <a:rPr lang="en-US" altLang="zh-TW" sz="3200" dirty="0" smtClean="0">
                <a:latin typeface="Segoe UI" pitchFamily="34" charset="0"/>
                <a:cs typeface="Segoe UI" pitchFamily="34" charset="0"/>
              </a:rPr>
              <a:t>USING DVM METER</a:t>
            </a:r>
            <a:endParaRPr lang="zh-TW" altLang="en-US" sz="3200" dirty="0" smtClean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3A8B438-693B-4DDC-9683-B194B03C7EC4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606425"/>
            <a:ext cx="3595688" cy="2697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9D83355-AE25-4B28-98E8-F312611F79E4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765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06425"/>
            <a:ext cx="3594100" cy="2697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0653" y="476672"/>
            <a:ext cx="939273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99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FILAMENT </a:t>
            </a:r>
          </a:p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to </a:t>
            </a:r>
          </a:p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FILAMENT</a:t>
            </a:r>
            <a:endParaRPr lang="zh-TW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4522" y="476671"/>
            <a:ext cx="1296144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FILAMENT Line </a:t>
            </a:r>
          </a:p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   to </a:t>
            </a:r>
          </a:p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SOURCE Body</a:t>
            </a:r>
            <a:endParaRPr lang="zh-TW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659" name="TextBox 2"/>
          <p:cNvSpPr txBox="1">
            <a:spLocks noChangeArrowheads="1"/>
          </p:cNvSpPr>
          <p:nvPr/>
        </p:nvSpPr>
        <p:spPr bwMode="auto">
          <a:xfrm>
            <a:off x="395288" y="606425"/>
            <a:ext cx="360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1104BE"/>
                </a:solidFill>
                <a:latin typeface="Impact" pitchFamily="34" charset="0"/>
              </a:rPr>
              <a:t>1</a:t>
            </a:r>
            <a:endParaRPr lang="zh-TW" altLang="en-US" sz="3200" b="0">
              <a:solidFill>
                <a:srgbClr val="1104BE"/>
              </a:solidFill>
              <a:latin typeface="Impact" pitchFamily="34" charset="0"/>
            </a:endParaRPr>
          </a:p>
        </p:txBody>
      </p:sp>
      <p:sp>
        <p:nvSpPr>
          <p:cNvPr id="27660" name="TextBox 20"/>
          <p:cNvSpPr txBox="1">
            <a:spLocks noChangeArrowheads="1"/>
          </p:cNvSpPr>
          <p:nvPr/>
        </p:nvSpPr>
        <p:spPr bwMode="auto">
          <a:xfrm>
            <a:off x="4716463" y="606425"/>
            <a:ext cx="360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1104BE"/>
                </a:solidFill>
                <a:latin typeface="Impact" pitchFamily="34" charset="0"/>
              </a:rPr>
              <a:t>2</a:t>
            </a:r>
            <a:endParaRPr lang="zh-TW" altLang="en-US" sz="3200" b="0">
              <a:solidFill>
                <a:srgbClr val="1104BE"/>
              </a:solidFill>
              <a:latin typeface="Impact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706563" y="2060575"/>
            <a:ext cx="792162" cy="479425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Oval 22"/>
          <p:cNvSpPr/>
          <p:nvPr/>
        </p:nvSpPr>
        <p:spPr>
          <a:xfrm>
            <a:off x="7308850" y="1714500"/>
            <a:ext cx="792163" cy="479425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17482" y="3172781"/>
            <a:ext cx="1621322" cy="2616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49000">
                  <a:schemeClr val="bg1"/>
                </a:gs>
                <a:gs pos="99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1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Must Be OVERLOAD !</a:t>
            </a:r>
            <a:endParaRPr lang="zh-TW" altLang="en-US" sz="11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19872" y="3172781"/>
            <a:ext cx="1153582" cy="2616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49000">
                  <a:schemeClr val="bg1"/>
                </a:gs>
                <a:gs pos="99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1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Ideal Reading</a:t>
            </a:r>
            <a:endParaRPr lang="zh-TW" altLang="en-US" sz="11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669" name="TextBox 20"/>
          <p:cNvSpPr txBox="1">
            <a:spLocks noChangeArrowheads="1"/>
          </p:cNvSpPr>
          <p:nvPr/>
        </p:nvSpPr>
        <p:spPr bwMode="auto">
          <a:xfrm>
            <a:off x="2335213" y="3603625"/>
            <a:ext cx="360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1104BE"/>
                </a:solidFill>
                <a:latin typeface="Impact" pitchFamily="34" charset="0"/>
              </a:rPr>
              <a:t>3</a:t>
            </a:r>
            <a:endParaRPr lang="zh-TW" altLang="en-US" sz="3200" b="0">
              <a:solidFill>
                <a:srgbClr val="1104BE"/>
              </a:solidFill>
              <a:latin typeface="Impact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103438" y="2636838"/>
            <a:ext cx="236537" cy="215900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671" name="TextBox 17"/>
          <p:cNvSpPr txBox="1">
            <a:spLocks noChangeArrowheads="1"/>
          </p:cNvSpPr>
          <p:nvPr/>
        </p:nvSpPr>
        <p:spPr bwMode="auto">
          <a:xfrm>
            <a:off x="685800" y="3198813"/>
            <a:ext cx="1152525" cy="307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FFFF00"/>
                </a:solidFill>
              </a:rPr>
              <a:t> Set to OHM</a:t>
            </a:r>
            <a:endParaRPr lang="zh-TW" altLang="en-US" sz="1400">
              <a:solidFill>
                <a:srgbClr val="FFFF00"/>
              </a:solidFill>
            </a:endParaRPr>
          </a:p>
        </p:txBody>
      </p:sp>
      <p:cxnSp>
        <p:nvCxnSpPr>
          <p:cNvPr id="30" name="Straight Connector 29"/>
          <p:cNvCxnSpPr>
            <a:stCxn id="27671" idx="0"/>
          </p:cNvCxnSpPr>
          <p:nvPr/>
        </p:nvCxnSpPr>
        <p:spPr>
          <a:xfrm flipH="1" flipV="1">
            <a:off x="1260475" y="2744788"/>
            <a:ext cx="1588" cy="454025"/>
          </a:xfrm>
          <a:prstGeom prst="line">
            <a:avLst/>
          </a:prstGeom>
          <a:ln w="15875">
            <a:solidFill>
              <a:srgbClr val="FFFF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76" name="Straight Arrow Connector 24575"/>
          <p:cNvCxnSpPr/>
          <p:nvPr/>
        </p:nvCxnSpPr>
        <p:spPr>
          <a:xfrm>
            <a:off x="1260475" y="2744788"/>
            <a:ext cx="790575" cy="0"/>
          </a:xfrm>
          <a:prstGeom prst="straightConnector1">
            <a:avLst/>
          </a:prstGeom>
          <a:ln w="15875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74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783013"/>
            <a:ext cx="3594100" cy="2695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18417" y="3665475"/>
            <a:ext cx="1096407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Check The</a:t>
            </a:r>
          </a:p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REPELLER</a:t>
            </a:r>
            <a:endParaRPr lang="zh-TW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722813" y="4586288"/>
            <a:ext cx="306387" cy="287337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Oval 30"/>
          <p:cNvSpPr/>
          <p:nvPr/>
        </p:nvSpPr>
        <p:spPr>
          <a:xfrm>
            <a:off x="5029200" y="4873625"/>
            <a:ext cx="792163" cy="477838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680" name="TextBox 20"/>
          <p:cNvSpPr txBox="1">
            <a:spLocks noChangeArrowheads="1"/>
          </p:cNvSpPr>
          <p:nvPr/>
        </p:nvSpPr>
        <p:spPr bwMode="auto">
          <a:xfrm>
            <a:off x="5064125" y="4468813"/>
            <a:ext cx="9271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>
                <a:solidFill>
                  <a:srgbClr val="FFFF00"/>
                </a:solidFill>
              </a:rPr>
              <a:t>INSULATOR</a:t>
            </a:r>
            <a:endParaRPr lang="zh-TW" altLang="en-US" sz="1100">
              <a:solidFill>
                <a:srgbClr val="FFFF00"/>
              </a:solidFill>
            </a:endParaRPr>
          </a:p>
        </p:txBody>
      </p:sp>
      <p:sp>
        <p:nvSpPr>
          <p:cNvPr id="27681" name="TextBox 21"/>
          <p:cNvSpPr txBox="1">
            <a:spLocks noChangeArrowheads="1"/>
          </p:cNvSpPr>
          <p:nvPr/>
        </p:nvSpPr>
        <p:spPr bwMode="auto">
          <a:xfrm>
            <a:off x="4876800" y="5351463"/>
            <a:ext cx="12366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>
                <a:solidFill>
                  <a:srgbClr val="FFFF00"/>
                </a:solidFill>
              </a:rPr>
              <a:t>IDEAL READING</a:t>
            </a:r>
            <a:endParaRPr lang="zh-TW" altLang="en-US" sz="180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DD7E380-FE37-45ED-9F69-66066CDD3053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3598862" cy="2698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8" y="1555750"/>
            <a:ext cx="3594100" cy="2695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73577" y="4115103"/>
            <a:ext cx="1621322" cy="2616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49000">
                  <a:schemeClr val="bg1"/>
                </a:gs>
                <a:gs pos="99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1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Must Be OVERLOAD !</a:t>
            </a:r>
            <a:endParaRPr lang="zh-TW" altLang="en-US" sz="11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7095" y="1438510"/>
            <a:ext cx="1096407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REPELLER </a:t>
            </a:r>
          </a:p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to </a:t>
            </a:r>
          </a:p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END PLATE</a:t>
            </a:r>
            <a:endParaRPr lang="zh-TW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317" y="1444634"/>
            <a:ext cx="1084145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49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REPELLER </a:t>
            </a:r>
          </a:p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 to </a:t>
            </a:r>
          </a:p>
          <a:p>
            <a:pPr>
              <a:defRPr/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SIDE PLATE</a:t>
            </a:r>
            <a:endParaRPr lang="zh-TW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3099" y="4121227"/>
            <a:ext cx="1621322" cy="2616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49000">
                  <a:schemeClr val="bg1"/>
                </a:gs>
                <a:gs pos="99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1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Must Be OVERLOAD !</a:t>
            </a:r>
            <a:endParaRPr lang="zh-TW" altLang="en-US" sz="11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689" name="TextBox 19"/>
          <p:cNvSpPr txBox="1">
            <a:spLocks noChangeArrowheads="1"/>
          </p:cNvSpPr>
          <p:nvPr/>
        </p:nvSpPr>
        <p:spPr bwMode="auto">
          <a:xfrm>
            <a:off x="4672013" y="1555750"/>
            <a:ext cx="360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1104BE"/>
                </a:solidFill>
                <a:latin typeface="Impact" pitchFamily="34" charset="0"/>
              </a:rPr>
              <a:t>5</a:t>
            </a:r>
            <a:endParaRPr lang="zh-TW" altLang="en-US" sz="3200" b="0">
              <a:solidFill>
                <a:srgbClr val="1104BE"/>
              </a:solidFill>
              <a:latin typeface="Impact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40425" y="2903538"/>
            <a:ext cx="792163" cy="477837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" name="Oval 13"/>
          <p:cNvSpPr/>
          <p:nvPr/>
        </p:nvSpPr>
        <p:spPr>
          <a:xfrm>
            <a:off x="2973388" y="2671763"/>
            <a:ext cx="792162" cy="479425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692" name="TextBox 18"/>
          <p:cNvSpPr txBox="1">
            <a:spLocks noChangeArrowheads="1"/>
          </p:cNvSpPr>
          <p:nvPr/>
        </p:nvSpPr>
        <p:spPr bwMode="auto">
          <a:xfrm>
            <a:off x="409575" y="1476375"/>
            <a:ext cx="360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1104BE"/>
                </a:solidFill>
                <a:latin typeface="Impact" pitchFamily="34" charset="0"/>
              </a:rPr>
              <a:t>4</a:t>
            </a:r>
            <a:endParaRPr lang="zh-TW" altLang="en-US" sz="3200" b="0">
              <a:solidFill>
                <a:srgbClr val="1104BE"/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34C7056-777B-4A22-953F-D5790D054DB2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539750"/>
            <a:ext cx="3490912" cy="26193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0" name="TextBox 3"/>
          <p:cNvSpPr txBox="1">
            <a:spLocks noChangeArrowheads="1"/>
          </p:cNvSpPr>
          <p:nvPr/>
        </p:nvSpPr>
        <p:spPr bwMode="auto">
          <a:xfrm>
            <a:off x="801688" y="3159125"/>
            <a:ext cx="3490912" cy="30797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                               </a:t>
            </a:r>
            <a:r>
              <a:rPr lang="en-US" altLang="zh-TW" sz="1400">
                <a:solidFill>
                  <a:schemeClr val="bg1"/>
                </a:solidFill>
                <a:latin typeface="Arial" charset="0"/>
              </a:rPr>
              <a:t>ARC SLIT</a:t>
            </a:r>
            <a:endParaRPr lang="zh-TW" altLang="en-US" sz="140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9701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560388"/>
            <a:ext cx="3490913" cy="26193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2" name="TextBox 5"/>
          <p:cNvSpPr txBox="1">
            <a:spLocks noChangeArrowheads="1"/>
          </p:cNvSpPr>
          <p:nvPr/>
        </p:nvSpPr>
        <p:spPr bwMode="auto">
          <a:xfrm>
            <a:off x="5076825" y="3175000"/>
            <a:ext cx="3495675" cy="27622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200" b="0">
                <a:solidFill>
                  <a:schemeClr val="bg1"/>
                </a:solidFill>
                <a:latin typeface="Arial" charset="0"/>
              </a:rPr>
              <a:t>Install on top and secure with 4 RETAINER PIN</a:t>
            </a:r>
            <a:endParaRPr lang="zh-TW" altLang="en-US" sz="1200" b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703" name="TextBox 6"/>
          <p:cNvSpPr txBox="1">
            <a:spLocks noChangeArrowheads="1"/>
          </p:cNvSpPr>
          <p:nvPr/>
        </p:nvSpPr>
        <p:spPr bwMode="auto">
          <a:xfrm>
            <a:off x="7331075" y="2109788"/>
            <a:ext cx="1141413" cy="261937"/>
          </a:xfrm>
          <a:prstGeom prst="rect">
            <a:avLst/>
          </a:prstGeom>
          <a:solidFill>
            <a:schemeClr val="tx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 b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TW" sz="1000" b="0">
                <a:solidFill>
                  <a:srgbClr val="FFFF00"/>
                </a:solidFill>
                <a:latin typeface="Arial" charset="0"/>
              </a:rPr>
              <a:t>RETAINER PIN </a:t>
            </a:r>
            <a:endParaRPr lang="zh-TW" altLang="en-US" sz="1000" b="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29704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821113"/>
            <a:ext cx="3419475" cy="256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5" name="TextBox 8"/>
          <p:cNvSpPr txBox="1">
            <a:spLocks noChangeArrowheads="1"/>
          </p:cNvSpPr>
          <p:nvPr/>
        </p:nvSpPr>
        <p:spPr bwMode="auto">
          <a:xfrm>
            <a:off x="1403350" y="5876925"/>
            <a:ext cx="2447925" cy="307975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solidFill>
                  <a:schemeClr val="bg1"/>
                </a:solidFill>
                <a:latin typeface="Arial" charset="0"/>
              </a:rPr>
              <a:t>Clean </a:t>
            </a:r>
            <a:r>
              <a:rPr lang="en-US" altLang="zh-TW" sz="1400">
                <a:solidFill>
                  <a:schemeClr val="bg1"/>
                </a:solidFill>
                <a:latin typeface="Arial" charset="0"/>
              </a:rPr>
              <a:t>O-RING</a:t>
            </a:r>
            <a:r>
              <a:rPr lang="en-US" altLang="zh-TW" sz="1400" b="0">
                <a:solidFill>
                  <a:schemeClr val="bg1"/>
                </a:solidFill>
                <a:latin typeface="Arial" charset="0"/>
              </a:rPr>
              <a:t> Slot  with IPA</a:t>
            </a:r>
            <a:endParaRPr lang="zh-TW" altLang="en-US" sz="1400" b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5463" y="1484313"/>
            <a:ext cx="360362" cy="1512887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1" name="Straight Connector 10"/>
          <p:cNvCxnSpPr>
            <a:stCxn id="29705" idx="0"/>
          </p:cNvCxnSpPr>
          <p:nvPr/>
        </p:nvCxnSpPr>
        <p:spPr>
          <a:xfrm flipV="1">
            <a:off x="2627313" y="5589588"/>
            <a:ext cx="0" cy="287337"/>
          </a:xfrm>
          <a:prstGeom prst="line">
            <a:avLst/>
          </a:prstGeom>
          <a:ln w="25400">
            <a:solidFill>
              <a:srgbClr val="FC2110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27313" y="5589588"/>
            <a:ext cx="1665287" cy="0"/>
          </a:xfrm>
          <a:prstGeom prst="straightConnector1">
            <a:avLst/>
          </a:prstGeom>
          <a:ln w="25400">
            <a:solidFill>
              <a:srgbClr val="FC2110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1604963"/>
            <a:ext cx="7524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3770313"/>
            <a:ext cx="2832100" cy="21240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130954B-413E-4FCF-8BFE-612A81F74BBA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3072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30225"/>
            <a:ext cx="3863975" cy="2898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1540" y="347852"/>
            <a:ext cx="1656184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82900">
                  <a:srgbClr val="EBF0F8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Clean O-RING…</a:t>
            </a:r>
          </a:p>
          <a:p>
            <a:pPr>
              <a:defRPr/>
            </a:pPr>
            <a:r>
              <a:rPr lang="en-US" altLang="zh-TW" sz="1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Double Check for any Scratch or Damage…</a:t>
            </a:r>
            <a:endParaRPr lang="zh-TW" altLang="en-US" sz="12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8899" y="5902388"/>
            <a:ext cx="2839045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99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Apply a little amount of High Vacuum Grease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                    then INSTALL…</a:t>
            </a:r>
            <a:endParaRPr lang="zh-TW" altLang="en-US" sz="10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31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517525"/>
            <a:ext cx="3881438" cy="29114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68344" y="671018"/>
            <a:ext cx="900620" cy="492443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Install The </a:t>
            </a:r>
            <a:r>
              <a:rPr lang="en-US" altLang="zh-TW" sz="1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O-RING</a:t>
            </a:r>
            <a:endParaRPr lang="zh-TW" altLang="en-US" sz="1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35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3" y="3689350"/>
            <a:ext cx="3881437" cy="29114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292080" y="3933056"/>
            <a:ext cx="1152128" cy="52322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Sign NAME  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and DATE</a:t>
            </a:r>
            <a:endParaRPr lang="zh-TW" altLang="en-US" sz="14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91832" y="6148609"/>
            <a:ext cx="1800200" cy="307777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Maintenance Done</a:t>
            </a:r>
            <a:r>
              <a:rPr lang="en-US" altLang="zh-TW" sz="1400" b="1" dirty="0">
                <a:solidFill>
                  <a:srgbClr val="FFFF00"/>
                </a:solidFill>
              </a:rPr>
              <a:t>.</a:t>
            </a:r>
            <a:endParaRPr lang="zh-TW" altLang="en-US" sz="1400" b="1" dirty="0">
              <a:solidFill>
                <a:srgbClr val="FFFF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971550" y="4832350"/>
            <a:ext cx="28733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71550" y="1973263"/>
            <a:ext cx="0" cy="2859087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71550" y="1973263"/>
            <a:ext cx="360363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5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1619250"/>
            <a:ext cx="715962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3141663"/>
            <a:ext cx="6381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D397A4C-6D65-427A-AFDE-A6AF38ADA877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981075" y="2573338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4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kumimoji="0" lang="en-US" sz="13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DISMANTLING</a:t>
            </a:r>
            <a:r>
              <a:rPr kumimoji="0" lang="en-US" sz="4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defRPr/>
            </a:pPr>
            <a:r>
              <a:rPr kumimoji="0" lang="en-US" sz="6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COMPONENTS</a:t>
            </a:r>
            <a:endParaRPr kumimoji="0" lang="en-US" sz="6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362BF25-1AA0-454F-A6A5-A4643FFF3BFB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512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539750"/>
            <a:ext cx="3227387" cy="2420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549275"/>
            <a:ext cx="3227387" cy="2411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3689350"/>
            <a:ext cx="3224212" cy="2419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681413"/>
            <a:ext cx="3235325" cy="2427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TextBox 6"/>
          <p:cNvSpPr txBox="1">
            <a:spLocks noChangeArrowheads="1"/>
          </p:cNvSpPr>
          <p:nvPr/>
        </p:nvSpPr>
        <p:spPr bwMode="auto">
          <a:xfrm>
            <a:off x="1008063" y="3011488"/>
            <a:ext cx="3227387" cy="3381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/>
              <a:t>        </a:t>
            </a:r>
            <a:r>
              <a:rPr lang="en-US" altLang="zh-TW" sz="1600">
                <a:solidFill>
                  <a:schemeClr val="bg1"/>
                </a:solidFill>
              </a:rPr>
              <a:t>-SPARE for MAINTENANCE-</a:t>
            </a:r>
            <a:endParaRPr lang="zh-TW" altLang="en-US" sz="1600" b="0">
              <a:solidFill>
                <a:schemeClr val="bg1"/>
              </a:solidFill>
            </a:endParaRPr>
          </a:p>
        </p:txBody>
      </p:sp>
      <p:sp>
        <p:nvSpPr>
          <p:cNvPr id="5128" name="TextBox 7"/>
          <p:cNvSpPr txBox="1">
            <a:spLocks noChangeArrowheads="1"/>
          </p:cNvSpPr>
          <p:nvPr/>
        </p:nvSpPr>
        <p:spPr bwMode="auto">
          <a:xfrm>
            <a:off x="5148263" y="3005138"/>
            <a:ext cx="3244850" cy="339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b="0">
                <a:solidFill>
                  <a:schemeClr val="bg1"/>
                </a:solidFill>
              </a:rPr>
              <a:t>REMOVE THE </a:t>
            </a:r>
            <a:r>
              <a:rPr lang="en-US" altLang="zh-TW" sz="1600">
                <a:solidFill>
                  <a:srgbClr val="FFFF00"/>
                </a:solidFill>
              </a:rPr>
              <a:t>RETAINER PIN </a:t>
            </a:r>
            <a:r>
              <a:rPr lang="en-US" altLang="zh-TW" sz="1400" b="0">
                <a:solidFill>
                  <a:schemeClr val="bg1"/>
                </a:solidFill>
              </a:rPr>
              <a:t>[4 PCS.]</a:t>
            </a:r>
            <a:endParaRPr lang="zh-TW" altLang="en-US" sz="1400" b="0">
              <a:solidFill>
                <a:schemeClr val="bg1"/>
              </a:solidFill>
            </a:endParaRPr>
          </a:p>
        </p:txBody>
      </p:sp>
      <p:sp>
        <p:nvSpPr>
          <p:cNvPr id="5129" name="TextBox 8"/>
          <p:cNvSpPr txBox="1">
            <a:spLocks noChangeArrowheads="1"/>
          </p:cNvSpPr>
          <p:nvPr/>
        </p:nvSpPr>
        <p:spPr bwMode="auto">
          <a:xfrm>
            <a:off x="1008063" y="6165850"/>
            <a:ext cx="3225800" cy="338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b="0">
                <a:solidFill>
                  <a:schemeClr val="bg1"/>
                </a:solidFill>
              </a:rPr>
              <a:t>           TAKE-OUT THE </a:t>
            </a:r>
            <a:r>
              <a:rPr lang="en-US" altLang="zh-TW" sz="1600">
                <a:solidFill>
                  <a:srgbClr val="FFFF00"/>
                </a:solidFill>
              </a:rPr>
              <a:t>ARC SLIT</a:t>
            </a:r>
            <a:endParaRPr lang="zh-TW" altLang="en-US" sz="1400" b="0">
              <a:solidFill>
                <a:schemeClr val="bg1"/>
              </a:solidFill>
            </a:endParaRPr>
          </a:p>
        </p:txBody>
      </p:sp>
      <p:sp>
        <p:nvSpPr>
          <p:cNvPr id="5130" name="TextBox 9"/>
          <p:cNvSpPr txBox="1">
            <a:spLocks noChangeArrowheads="1"/>
          </p:cNvSpPr>
          <p:nvPr/>
        </p:nvSpPr>
        <p:spPr bwMode="auto">
          <a:xfrm>
            <a:off x="5164138" y="6165850"/>
            <a:ext cx="3225800" cy="584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b="0" dirty="0">
                <a:solidFill>
                  <a:schemeClr val="bg1"/>
                </a:solidFill>
              </a:rPr>
              <a:t>     INSIDE THE </a:t>
            </a:r>
            <a:r>
              <a:rPr lang="en-US" altLang="zh-TW" sz="1800" dirty="0">
                <a:solidFill>
                  <a:srgbClr val="FFFF00"/>
                </a:solidFill>
              </a:rPr>
              <a:t>ARC CHAMBER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 dirty="0">
                <a:solidFill>
                  <a:schemeClr val="bg1"/>
                </a:solidFill>
              </a:rPr>
              <a:t>                [BURN-OUT FILAMENT]</a:t>
            </a:r>
            <a:endParaRPr lang="zh-TW" altLang="en-US" sz="1400" b="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164388" y="4076700"/>
            <a:ext cx="720725" cy="1008063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32" name="TextBox 11"/>
          <p:cNvSpPr txBox="1">
            <a:spLocks noChangeArrowheads="1"/>
          </p:cNvSpPr>
          <p:nvPr/>
        </p:nvSpPr>
        <p:spPr bwMode="auto">
          <a:xfrm>
            <a:off x="7092950" y="3705225"/>
            <a:ext cx="863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>
                <a:solidFill>
                  <a:srgbClr val="FFFF00"/>
                </a:solidFill>
              </a:rPr>
              <a:t>FILAMENT</a:t>
            </a:r>
            <a:endParaRPr lang="zh-TW" altLang="en-US" sz="1100">
              <a:solidFill>
                <a:srgbClr val="FFFF00"/>
              </a:solidFill>
            </a:endParaRPr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4716463" y="539750"/>
            <a:ext cx="341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1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5134" name="Rectangle 18"/>
          <p:cNvSpPr>
            <a:spLocks noChangeArrowheads="1"/>
          </p:cNvSpPr>
          <p:nvPr/>
        </p:nvSpPr>
        <p:spPr bwMode="auto">
          <a:xfrm>
            <a:off x="4678363" y="3675063"/>
            <a:ext cx="40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3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5135" name="Rectangle 20"/>
          <p:cNvSpPr>
            <a:spLocks noChangeArrowheads="1"/>
          </p:cNvSpPr>
          <p:nvPr/>
        </p:nvSpPr>
        <p:spPr bwMode="auto">
          <a:xfrm>
            <a:off x="539750" y="3681413"/>
            <a:ext cx="390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2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05636" y="3297238"/>
            <a:ext cx="3704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n w="0"/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en-US" altLang="zh-TW" dirty="0" smtClean="0">
                <a:ln w="0"/>
                <a:solidFill>
                  <a:srgbClr val="FF0000"/>
                </a:solidFill>
                <a:latin typeface="+mn-lt"/>
                <a:ea typeface="標楷體" panose="03000509000000000000" pitchFamily="65" charset="-120"/>
              </a:rPr>
              <a:t>retainer</a:t>
            </a:r>
            <a:r>
              <a:rPr lang="zh-TW" altLang="en-US" dirty="0" smtClean="0">
                <a:ln w="0"/>
                <a:solidFill>
                  <a:srgbClr val="FF0000"/>
                </a:solidFill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n w="0"/>
                <a:solidFill>
                  <a:srgbClr val="FF0000"/>
                </a:solidFill>
                <a:latin typeface="+mn-lt"/>
                <a:ea typeface="標楷體" panose="03000509000000000000" pitchFamily="65" charset="-120"/>
              </a:rPr>
              <a:t>pin</a:t>
            </a:r>
            <a:r>
              <a:rPr lang="zh-TW" altLang="en-US" dirty="0" smtClean="0">
                <a:ln w="0"/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往上推起 再向外拉出</a:t>
            </a:r>
            <a:endParaRPr lang="zh-TW" altLang="en-US" dirty="0">
              <a:ln w="0"/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2A7C95B-4F28-40CA-BA94-2D5C96CFAE63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zh-TW" altLang="en-US" sz="1200" b="0" dirty="0" smtClean="0">
              <a:solidFill>
                <a:srgbClr val="7F7F7F"/>
              </a:solidFill>
            </a:endParaRPr>
          </a:p>
        </p:txBody>
      </p:sp>
      <p:pic>
        <p:nvPicPr>
          <p:cNvPr id="614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4" y="135485"/>
            <a:ext cx="2898233" cy="21413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75" y="135486"/>
            <a:ext cx="3125913" cy="214138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3418176"/>
            <a:ext cx="2933159" cy="220057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21" y="3420458"/>
            <a:ext cx="2913727" cy="219124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TextBox 5"/>
          <p:cNvSpPr txBox="1">
            <a:spLocks noChangeArrowheads="1"/>
          </p:cNvSpPr>
          <p:nvPr/>
        </p:nvSpPr>
        <p:spPr bwMode="auto">
          <a:xfrm>
            <a:off x="953494" y="2284458"/>
            <a:ext cx="3186458" cy="5232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 dirty="0">
                <a:solidFill>
                  <a:schemeClr val="bg1"/>
                </a:solidFill>
              </a:rPr>
              <a:t>   REMOVE 2 SCREWS CONNECTING THE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dirty="0">
                <a:solidFill>
                  <a:srgbClr val="FFFF00"/>
                </a:solidFill>
              </a:rPr>
              <a:t> FILAMENT FEED-THRU </a:t>
            </a:r>
            <a:r>
              <a:rPr lang="en-US" altLang="zh-TW" sz="1400" b="0" dirty="0">
                <a:solidFill>
                  <a:schemeClr val="bg1"/>
                </a:solidFill>
              </a:rPr>
              <a:t>and </a:t>
            </a:r>
            <a:r>
              <a:rPr lang="en-US" altLang="zh-TW" sz="1400" dirty="0">
                <a:solidFill>
                  <a:srgbClr val="FFFF00"/>
                </a:solidFill>
              </a:rPr>
              <a:t>FEED STRAP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731519" y="1130300"/>
            <a:ext cx="309859" cy="35240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792665" y="1744798"/>
            <a:ext cx="355075" cy="59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4" name="TextBox 15"/>
          <p:cNvSpPr txBox="1">
            <a:spLocks noChangeArrowheads="1"/>
          </p:cNvSpPr>
          <p:nvPr/>
        </p:nvSpPr>
        <p:spPr bwMode="auto">
          <a:xfrm>
            <a:off x="3041378" y="907774"/>
            <a:ext cx="10080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 dirty="0">
                <a:solidFill>
                  <a:srgbClr val="FFFF00"/>
                </a:solidFill>
              </a:rPr>
              <a:t>FEED STRAP</a:t>
            </a:r>
            <a:endParaRPr lang="zh-TW" altLang="en-US" sz="1100" dirty="0">
              <a:solidFill>
                <a:srgbClr val="FFFF00"/>
              </a:solidFill>
            </a:endParaRPr>
          </a:p>
        </p:txBody>
      </p:sp>
      <p:sp>
        <p:nvSpPr>
          <p:cNvPr id="6155" name="TextBox 24"/>
          <p:cNvSpPr txBox="1">
            <a:spLocks noChangeArrowheads="1"/>
          </p:cNvSpPr>
          <p:nvPr/>
        </p:nvSpPr>
        <p:spPr bwMode="auto">
          <a:xfrm>
            <a:off x="3147740" y="1480811"/>
            <a:ext cx="8477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 dirty="0">
                <a:solidFill>
                  <a:srgbClr val="FFFF00"/>
                </a:solidFill>
              </a:rPr>
              <a:t>FILAMENT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 dirty="0">
                <a:solidFill>
                  <a:srgbClr val="FFFF00"/>
                </a:solidFill>
              </a:rPr>
              <a:t>FEED-THRU </a:t>
            </a:r>
            <a:endParaRPr lang="zh-TW" altLang="en-US" sz="1100" dirty="0">
              <a:solidFill>
                <a:srgbClr val="FFFF00"/>
              </a:solidFill>
            </a:endParaRPr>
          </a:p>
        </p:txBody>
      </p:sp>
      <p:sp>
        <p:nvSpPr>
          <p:cNvPr id="6156" name="TextBox 21"/>
          <p:cNvSpPr txBox="1">
            <a:spLocks noChangeArrowheads="1"/>
          </p:cNvSpPr>
          <p:nvPr/>
        </p:nvSpPr>
        <p:spPr bwMode="auto">
          <a:xfrm>
            <a:off x="5276850" y="2270125"/>
            <a:ext cx="3251775" cy="307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 dirty="0">
                <a:solidFill>
                  <a:schemeClr val="bg1"/>
                </a:solidFill>
              </a:rPr>
              <a:t>   REMOVE 2 SCREW OF </a:t>
            </a:r>
            <a:r>
              <a:rPr lang="en-US" altLang="zh-TW" sz="1400" dirty="0">
                <a:solidFill>
                  <a:srgbClr val="FFFF00"/>
                </a:solidFill>
              </a:rPr>
              <a:t>FILAMENT CLAMP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6157" name="TextBox 22"/>
          <p:cNvSpPr txBox="1">
            <a:spLocks noChangeArrowheads="1"/>
          </p:cNvSpPr>
          <p:nvPr/>
        </p:nvSpPr>
        <p:spPr bwMode="auto">
          <a:xfrm>
            <a:off x="920701" y="5611704"/>
            <a:ext cx="3219251" cy="46166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200" b="0" dirty="0">
                <a:solidFill>
                  <a:schemeClr val="bg1"/>
                </a:solidFill>
              </a:rPr>
              <a:t>     CAREFULLY TAKE-OUT THE </a:t>
            </a:r>
            <a:r>
              <a:rPr lang="en-US" altLang="zh-TW" sz="1200" dirty="0">
                <a:solidFill>
                  <a:srgbClr val="FFFF00"/>
                </a:solidFill>
              </a:rPr>
              <a:t>FILAMENT CLAMP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200" b="0" dirty="0">
                <a:solidFill>
                  <a:schemeClr val="bg1"/>
                </a:solidFill>
              </a:rPr>
              <a:t>                ATTACHED ON </a:t>
            </a:r>
            <a:r>
              <a:rPr lang="en-US" altLang="zh-TW" sz="1200" dirty="0">
                <a:solidFill>
                  <a:srgbClr val="FFFF00"/>
                </a:solidFill>
              </a:rPr>
              <a:t>FILAMENT END</a:t>
            </a:r>
            <a:endParaRPr lang="zh-TW" altLang="en-US" sz="1200" dirty="0">
              <a:solidFill>
                <a:srgbClr val="FFFF00"/>
              </a:solidFill>
            </a:endParaRPr>
          </a:p>
        </p:txBody>
      </p:sp>
      <p:sp>
        <p:nvSpPr>
          <p:cNvPr id="6158" name="TextBox 23"/>
          <p:cNvSpPr txBox="1">
            <a:spLocks noChangeArrowheads="1"/>
          </p:cNvSpPr>
          <p:nvPr/>
        </p:nvSpPr>
        <p:spPr bwMode="auto">
          <a:xfrm>
            <a:off x="5268591" y="5601178"/>
            <a:ext cx="3260034" cy="5232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 dirty="0">
                <a:solidFill>
                  <a:schemeClr val="bg1"/>
                </a:solidFill>
              </a:rPr>
              <a:t>NOW YOU CAN FREELY DE-ATTACHED THE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dirty="0">
                <a:solidFill>
                  <a:srgbClr val="FFFF00"/>
                </a:solidFill>
              </a:rPr>
              <a:t>                 ARC CHAMBER ASSEMBLY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356350" y="3959225"/>
            <a:ext cx="0" cy="4826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508875" y="3981450"/>
            <a:ext cx="0" cy="4826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1" name="Rectangle 33"/>
          <p:cNvSpPr>
            <a:spLocks noChangeArrowheads="1"/>
          </p:cNvSpPr>
          <p:nvPr/>
        </p:nvSpPr>
        <p:spPr bwMode="auto">
          <a:xfrm>
            <a:off x="539750" y="549275"/>
            <a:ext cx="388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4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6162" name="Rectangle 35"/>
          <p:cNvSpPr>
            <a:spLocks noChangeArrowheads="1"/>
          </p:cNvSpPr>
          <p:nvPr/>
        </p:nvSpPr>
        <p:spPr bwMode="auto">
          <a:xfrm>
            <a:off x="4792663" y="3638550"/>
            <a:ext cx="4079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6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6163" name="Rectangle 36"/>
          <p:cNvSpPr>
            <a:spLocks noChangeArrowheads="1"/>
          </p:cNvSpPr>
          <p:nvPr/>
        </p:nvSpPr>
        <p:spPr bwMode="auto">
          <a:xfrm>
            <a:off x="487363" y="3638550"/>
            <a:ext cx="4048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5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6164" name="Rectangle 37"/>
          <p:cNvSpPr>
            <a:spLocks noChangeArrowheads="1"/>
          </p:cNvSpPr>
          <p:nvPr/>
        </p:nvSpPr>
        <p:spPr bwMode="auto">
          <a:xfrm>
            <a:off x="4787900" y="544513"/>
            <a:ext cx="4048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5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3683" y="2804100"/>
            <a:ext cx="90284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b="0" cap="none" spc="0" dirty="0" smtClean="0">
                <a:ln w="0"/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algun Gothic Semilight" panose="020B0502040204020203" pitchFamily="34" charset="-120"/>
              </a:rPr>
              <a:t>用十字起把連接</a:t>
            </a:r>
            <a:r>
              <a:rPr lang="en-US" altLang="zh-TW" dirty="0">
                <a:solidFill>
                  <a:srgbClr val="FF0000"/>
                </a:solidFill>
                <a:latin typeface="+mn-lt"/>
                <a:ea typeface="標楷體" panose="03000509000000000000" pitchFamily="65" charset="-120"/>
              </a:rPr>
              <a:t>FILAMENT </a:t>
            </a:r>
            <a:r>
              <a:rPr lang="en-US" altLang="zh-TW" dirty="0" smtClean="0">
                <a:solidFill>
                  <a:srgbClr val="FF0000"/>
                </a:solidFill>
                <a:latin typeface="+mn-lt"/>
                <a:ea typeface="標楷體" panose="03000509000000000000" pitchFamily="65" charset="-120"/>
              </a:rPr>
              <a:t>FEED-THRU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dirty="0" smtClean="0">
                <a:solidFill>
                  <a:srgbClr val="FF0000"/>
                </a:solidFill>
                <a:latin typeface="+mn-lt"/>
                <a:ea typeface="標楷體" panose="03000509000000000000" pitchFamily="65" charset="-120"/>
              </a:rPr>
              <a:t>FEED STRAP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的兩顆螺絲還有固定</a:t>
            </a:r>
            <a:r>
              <a:rPr lang="en-US" altLang="zh-TW" dirty="0">
                <a:solidFill>
                  <a:srgbClr val="FF0000"/>
                </a:solidFill>
                <a:latin typeface="+mn-lt"/>
              </a:rPr>
              <a:t>FILAMENT </a:t>
            </a:r>
            <a:r>
              <a:rPr lang="en-US" altLang="zh-TW" dirty="0" smtClean="0">
                <a:solidFill>
                  <a:srgbClr val="FF0000"/>
                </a:solidFill>
                <a:latin typeface="+mn-lt"/>
              </a:rPr>
              <a:t>CLAMP</a:t>
            </a:r>
            <a:endParaRPr lang="en-US" altLang="zh-TW" dirty="0">
              <a:solidFill>
                <a:srgbClr val="FF0000"/>
              </a:solidFill>
              <a:latin typeface="+mn-lt"/>
              <a:ea typeface="標楷體" panose="03000509000000000000" pitchFamily="65" charset="-120"/>
            </a:endParaRPr>
          </a:p>
          <a:p>
            <a:r>
              <a:rPr lang="zh-TW" altLang="en-US" b="0" cap="none" spc="0" dirty="0" smtClean="0">
                <a:ln w="0"/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algun Gothic Semilight" panose="020B0502040204020203" pitchFamily="34" charset="-120"/>
              </a:rPr>
              <a:t>的兩顆螺絲轉出</a:t>
            </a:r>
            <a:endParaRPr lang="zh-TW" altLang="en-US" b="0" cap="none" spc="0" dirty="0">
              <a:ln w="0"/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Malgun Gothic Semilight" panose="020B0502040204020203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3683" y="6082091"/>
            <a:ext cx="739176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b="0" cap="none" spc="0" dirty="0" smtClean="0">
                <a:ln w="0"/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用一字起把夾住</a:t>
            </a:r>
            <a:r>
              <a:rPr lang="en-US" altLang="zh-TW" dirty="0">
                <a:solidFill>
                  <a:srgbClr val="FF0000"/>
                </a:solidFill>
              </a:rPr>
              <a:t>FILAMENT 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 smtClean="0">
                <a:solidFill>
                  <a:srgbClr val="FF0000"/>
                </a:solidFill>
                <a:latin typeface="+mn-lt"/>
              </a:rPr>
              <a:t>FILAMENT CLAMP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的縫隙撐開後 即可取出</a:t>
            </a:r>
            <a:endParaRPr lang="zh-TW" altLang="en-US" b="0" cap="none" spc="0" dirty="0">
              <a:ln w="0"/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21B3CD6-96B0-471E-BBB9-9A3A545C0087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717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76250"/>
            <a:ext cx="3384550" cy="2538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493713"/>
            <a:ext cx="3360738" cy="2520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3621088"/>
            <a:ext cx="3360737" cy="25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3617913"/>
            <a:ext cx="3360738" cy="2520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1835150" y="692150"/>
            <a:ext cx="828675" cy="0"/>
          </a:xfrm>
          <a:prstGeom prst="line">
            <a:avLst/>
          </a:prstGeom>
          <a:ln w="12700">
            <a:solidFill>
              <a:srgbClr val="FFFF00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35150" y="692150"/>
            <a:ext cx="0" cy="1873250"/>
          </a:xfrm>
          <a:prstGeom prst="line">
            <a:avLst/>
          </a:prstGeom>
          <a:ln w="12700">
            <a:solidFill>
              <a:srgbClr val="FFFF00"/>
            </a:solidFill>
            <a:prstDash val="sys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35150" y="2565400"/>
            <a:ext cx="414338" cy="0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TextBox 12"/>
          <p:cNvSpPr txBox="1">
            <a:spLocks noChangeArrowheads="1"/>
          </p:cNvSpPr>
          <p:nvPr/>
        </p:nvSpPr>
        <p:spPr bwMode="auto">
          <a:xfrm>
            <a:off x="5127625" y="3071813"/>
            <a:ext cx="3359150" cy="369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b="0">
                <a:solidFill>
                  <a:schemeClr val="bg1"/>
                </a:solidFill>
              </a:rPr>
              <a:t>      REMOVE THE </a:t>
            </a:r>
            <a:r>
              <a:rPr lang="en-US" altLang="zh-TW" sz="1800">
                <a:solidFill>
                  <a:srgbClr val="FFFF00"/>
                </a:solidFill>
              </a:rPr>
              <a:t>SIDE PLATES</a:t>
            </a:r>
            <a:endParaRPr lang="zh-TW" altLang="en-US" sz="1800">
              <a:solidFill>
                <a:srgbClr val="FFFF00"/>
              </a:solidFill>
            </a:endParaRPr>
          </a:p>
        </p:txBody>
      </p:sp>
      <p:pic>
        <p:nvPicPr>
          <p:cNvPr id="7179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682208">
            <a:off x="6210300" y="2136775"/>
            <a:ext cx="43497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7290">
            <a:off x="7077869" y="872332"/>
            <a:ext cx="4349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TextBox 14"/>
          <p:cNvSpPr txBox="1">
            <a:spLocks noChangeArrowheads="1"/>
          </p:cNvSpPr>
          <p:nvPr/>
        </p:nvSpPr>
        <p:spPr bwMode="auto">
          <a:xfrm>
            <a:off x="982663" y="6200775"/>
            <a:ext cx="3360737" cy="522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solidFill>
                  <a:schemeClr val="bg1"/>
                </a:solidFill>
              </a:rPr>
              <a:t>      REMOVE THE </a:t>
            </a:r>
            <a:r>
              <a:rPr lang="en-US" altLang="zh-TW" sz="1400">
                <a:solidFill>
                  <a:schemeClr val="bg1"/>
                </a:solidFill>
              </a:rPr>
              <a:t>CONSUMABLE PARTS</a:t>
            </a:r>
            <a:r>
              <a:rPr lang="en-US" altLang="zh-TW" sz="1400" b="0">
                <a:solidFill>
                  <a:schemeClr val="bg1"/>
                </a:solidFill>
              </a:rPr>
              <a:t> ON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solidFill>
                  <a:srgbClr val="FFFF00"/>
                </a:solidFill>
              </a:rPr>
              <a:t>         </a:t>
            </a:r>
            <a:r>
              <a:rPr lang="en-US" altLang="zh-TW" sz="1400">
                <a:solidFill>
                  <a:srgbClr val="FFFF00"/>
                </a:solidFill>
              </a:rPr>
              <a:t>REPELLER END</a:t>
            </a:r>
            <a:r>
              <a:rPr lang="en-US" altLang="zh-TW" sz="1400" b="0">
                <a:solidFill>
                  <a:srgbClr val="FFFF00"/>
                </a:solidFill>
              </a:rPr>
              <a:t> </a:t>
            </a:r>
            <a:r>
              <a:rPr lang="en-US" altLang="zh-TW" sz="1400" b="0">
                <a:solidFill>
                  <a:schemeClr val="bg1"/>
                </a:solidFill>
              </a:rPr>
              <a:t>and </a:t>
            </a:r>
            <a:r>
              <a:rPr lang="en-US" altLang="zh-TW" sz="1400">
                <a:solidFill>
                  <a:srgbClr val="FFFF00"/>
                </a:solidFill>
              </a:rPr>
              <a:t>FILAMENT END</a:t>
            </a:r>
            <a:endParaRPr lang="zh-TW" altLang="en-US" sz="1400">
              <a:solidFill>
                <a:srgbClr val="FFFF00"/>
              </a:solidFill>
            </a:endParaRPr>
          </a:p>
        </p:txBody>
      </p:sp>
      <p:sp>
        <p:nvSpPr>
          <p:cNvPr id="7182" name="TextBox 15"/>
          <p:cNvSpPr txBox="1">
            <a:spLocks noChangeArrowheads="1"/>
          </p:cNvSpPr>
          <p:nvPr/>
        </p:nvSpPr>
        <p:spPr bwMode="auto">
          <a:xfrm>
            <a:off x="5127625" y="6200775"/>
            <a:ext cx="3359150" cy="584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 dirty="0">
                <a:solidFill>
                  <a:schemeClr val="bg1"/>
                </a:solidFill>
              </a:rPr>
              <a:t>  COLLECT THE USED CONSUMABLE PARTS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 dirty="0">
                <a:solidFill>
                  <a:schemeClr val="bg1"/>
                </a:solidFill>
              </a:rPr>
              <a:t>  AND PUT IT ON THE ASSIGN </a:t>
            </a:r>
            <a:r>
              <a:rPr lang="en-US" altLang="zh-TW" sz="1400" dirty="0">
                <a:solidFill>
                  <a:srgbClr val="FFFF00"/>
                </a:solidFill>
              </a:rPr>
              <a:t>SCRAP BINS</a:t>
            </a:r>
            <a:r>
              <a:rPr lang="en-US" altLang="zh-TW" sz="1400" b="0" dirty="0">
                <a:solidFill>
                  <a:schemeClr val="bg1"/>
                </a:solidFill>
              </a:rPr>
              <a:t>.</a:t>
            </a:r>
            <a:r>
              <a:rPr lang="en-US" altLang="zh-TW" sz="1800" b="0" dirty="0">
                <a:solidFill>
                  <a:schemeClr val="bg1"/>
                </a:solidFill>
              </a:rPr>
              <a:t> </a:t>
            </a:r>
            <a:endParaRPr lang="zh-TW" altLang="en-US" sz="1800" b="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219700" y="5013325"/>
            <a:ext cx="1008063" cy="792163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Oval 17"/>
          <p:cNvSpPr/>
          <p:nvPr/>
        </p:nvSpPr>
        <p:spPr>
          <a:xfrm>
            <a:off x="6699250" y="4508500"/>
            <a:ext cx="1689100" cy="1368425"/>
          </a:xfrm>
          <a:prstGeom prst="ellipse">
            <a:avLst/>
          </a:prstGeom>
          <a:noFill/>
          <a:ln w="158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185" name="TextBox 18"/>
          <p:cNvSpPr txBox="1">
            <a:spLocks noChangeArrowheads="1"/>
          </p:cNvSpPr>
          <p:nvPr/>
        </p:nvSpPr>
        <p:spPr bwMode="auto">
          <a:xfrm>
            <a:off x="974725" y="3068638"/>
            <a:ext cx="3384550" cy="3381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b="0">
                <a:solidFill>
                  <a:schemeClr val="bg1"/>
                </a:solidFill>
              </a:rPr>
              <a:t> REMOVE </a:t>
            </a:r>
            <a:r>
              <a:rPr lang="en-US" altLang="zh-TW" sz="1600">
                <a:solidFill>
                  <a:schemeClr val="bg1"/>
                </a:solidFill>
              </a:rPr>
              <a:t>ARC CHAMBER </a:t>
            </a:r>
            <a:r>
              <a:rPr lang="en-US" altLang="zh-TW" sz="1600" b="0">
                <a:solidFill>
                  <a:schemeClr val="bg1"/>
                </a:solidFill>
              </a:rPr>
              <a:t>[step-aside]</a:t>
            </a:r>
            <a:endParaRPr lang="zh-TW" altLang="en-US" sz="1600" b="0">
              <a:solidFill>
                <a:schemeClr val="bg1"/>
              </a:solidFill>
            </a:endParaRPr>
          </a:p>
        </p:txBody>
      </p:sp>
      <p:sp>
        <p:nvSpPr>
          <p:cNvPr id="7186" name="Rectangle 26"/>
          <p:cNvSpPr>
            <a:spLocks noChangeArrowheads="1"/>
          </p:cNvSpPr>
          <p:nvPr/>
        </p:nvSpPr>
        <p:spPr bwMode="auto">
          <a:xfrm>
            <a:off x="4565650" y="3617913"/>
            <a:ext cx="5619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10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7187" name="Rectangle 27"/>
          <p:cNvSpPr>
            <a:spLocks noChangeArrowheads="1"/>
          </p:cNvSpPr>
          <p:nvPr/>
        </p:nvSpPr>
        <p:spPr bwMode="auto">
          <a:xfrm>
            <a:off x="468313" y="3632200"/>
            <a:ext cx="40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9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7188" name="Rectangle 28"/>
          <p:cNvSpPr>
            <a:spLocks noChangeArrowheads="1"/>
          </p:cNvSpPr>
          <p:nvPr/>
        </p:nvSpPr>
        <p:spPr bwMode="auto">
          <a:xfrm>
            <a:off x="4643438" y="476250"/>
            <a:ext cx="4048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8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7189" name="Rectangle 29"/>
          <p:cNvSpPr>
            <a:spLocks noChangeArrowheads="1"/>
          </p:cNvSpPr>
          <p:nvPr/>
        </p:nvSpPr>
        <p:spPr bwMode="auto">
          <a:xfrm>
            <a:off x="468313" y="468313"/>
            <a:ext cx="3444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7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2AD7910-C354-4162-95C7-362486B1612C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819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528638"/>
            <a:ext cx="3321050" cy="2495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530225"/>
            <a:ext cx="3325812" cy="24939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3716338"/>
            <a:ext cx="3313112" cy="2484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3689350"/>
            <a:ext cx="3384550" cy="25114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TextBox 5"/>
          <p:cNvSpPr txBox="1">
            <a:spLocks noChangeArrowheads="1"/>
          </p:cNvSpPr>
          <p:nvPr/>
        </p:nvSpPr>
        <p:spPr bwMode="auto">
          <a:xfrm>
            <a:off x="838200" y="3087688"/>
            <a:ext cx="3316288" cy="369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b="0">
                <a:solidFill>
                  <a:schemeClr val="bg1"/>
                </a:solidFill>
              </a:rPr>
              <a:t>           ASSIGN </a:t>
            </a:r>
            <a:r>
              <a:rPr lang="en-US" altLang="zh-TW" sz="1800">
                <a:solidFill>
                  <a:srgbClr val="FFFF00"/>
                </a:solidFill>
              </a:rPr>
              <a:t>SCRAP BINS </a:t>
            </a:r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8200" name="TextBox 6"/>
          <p:cNvSpPr txBox="1">
            <a:spLocks noChangeArrowheads="1"/>
          </p:cNvSpPr>
          <p:nvPr/>
        </p:nvSpPr>
        <p:spPr bwMode="auto">
          <a:xfrm>
            <a:off x="5030788" y="3087688"/>
            <a:ext cx="3325812" cy="369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b="0" dirty="0">
                <a:solidFill>
                  <a:schemeClr val="bg1"/>
                </a:solidFill>
              </a:rPr>
              <a:t>      LOOSEN THE </a:t>
            </a:r>
            <a:r>
              <a:rPr lang="en-US" altLang="zh-TW" sz="1800" dirty="0">
                <a:solidFill>
                  <a:srgbClr val="FFFF00"/>
                </a:solidFill>
              </a:rPr>
              <a:t>GAS LINE SUS</a:t>
            </a:r>
            <a:endParaRPr lang="zh-TW" altLang="en-US" sz="1800" dirty="0">
              <a:solidFill>
                <a:srgbClr val="FFFF00"/>
              </a:solidFill>
            </a:endParaRPr>
          </a:p>
        </p:txBody>
      </p:sp>
      <p:sp>
        <p:nvSpPr>
          <p:cNvPr id="8201" name="TextBox 7"/>
          <p:cNvSpPr txBox="1">
            <a:spLocks noChangeArrowheads="1"/>
          </p:cNvSpPr>
          <p:nvPr/>
        </p:nvSpPr>
        <p:spPr bwMode="auto">
          <a:xfrm>
            <a:off x="869950" y="6273800"/>
            <a:ext cx="3846066" cy="5232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TW" sz="1400" b="0" dirty="0">
                <a:solidFill>
                  <a:schemeClr val="bg1"/>
                </a:solidFill>
              </a:rPr>
              <a:t>TAKE-OUT THE </a:t>
            </a:r>
            <a:r>
              <a:rPr lang="en-US" altLang="zh-TW" sz="1400" dirty="0">
                <a:solidFill>
                  <a:srgbClr val="FFFF00"/>
                </a:solidFill>
              </a:rPr>
              <a:t>BASE PLATE</a:t>
            </a:r>
            <a:r>
              <a:rPr lang="en-US" altLang="zh-TW" sz="1400" b="0" dirty="0">
                <a:solidFill>
                  <a:srgbClr val="FFFF00"/>
                </a:solidFill>
              </a:rPr>
              <a:t> </a:t>
            </a:r>
            <a:r>
              <a:rPr lang="en-US" altLang="zh-TW" sz="1400" b="0" dirty="0">
                <a:solidFill>
                  <a:schemeClr val="bg1"/>
                </a:solidFill>
              </a:rPr>
              <a:t>and </a:t>
            </a:r>
            <a:r>
              <a:rPr lang="en-US" altLang="zh-TW" sz="1400" dirty="0">
                <a:solidFill>
                  <a:srgbClr val="FFFF00"/>
                </a:solidFill>
                <a:latin typeface="Arial" charset="0"/>
              </a:rPr>
              <a:t>Gas Feed Tube</a:t>
            </a:r>
            <a:endParaRPr lang="zh-TW" altLang="en-US" sz="1400" dirty="0">
              <a:solidFill>
                <a:srgbClr val="FFFF00"/>
              </a:solidFill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8202" name="TextBox 8"/>
          <p:cNvSpPr txBox="1">
            <a:spLocks noChangeArrowheads="1"/>
          </p:cNvSpPr>
          <p:nvPr/>
        </p:nvSpPr>
        <p:spPr bwMode="auto">
          <a:xfrm>
            <a:off x="5030788" y="6273800"/>
            <a:ext cx="3384550" cy="276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200" b="0">
                <a:solidFill>
                  <a:schemeClr val="bg1"/>
                </a:solidFill>
              </a:rPr>
              <a:t> REMOVE THE </a:t>
            </a:r>
            <a:r>
              <a:rPr lang="en-US" altLang="zh-TW" sz="1200">
                <a:solidFill>
                  <a:srgbClr val="FFFF00"/>
                </a:solidFill>
              </a:rPr>
              <a:t>TOP</a:t>
            </a:r>
            <a:r>
              <a:rPr lang="en-US" altLang="zh-TW" sz="1200" b="0">
                <a:solidFill>
                  <a:schemeClr val="bg1"/>
                </a:solidFill>
              </a:rPr>
              <a:t> and </a:t>
            </a:r>
            <a:r>
              <a:rPr lang="en-US" altLang="zh-TW" sz="1200">
                <a:solidFill>
                  <a:srgbClr val="FFFF00"/>
                </a:solidFill>
              </a:rPr>
              <a:t>BOTTOM SUPPORT PLATE</a:t>
            </a:r>
            <a:endParaRPr lang="zh-TW" altLang="en-US" sz="1200">
              <a:solidFill>
                <a:srgbClr val="FFFF00"/>
              </a:solidFill>
            </a:endParaRPr>
          </a:p>
        </p:txBody>
      </p:sp>
      <p:sp>
        <p:nvSpPr>
          <p:cNvPr id="8203" name="TextBox 9"/>
          <p:cNvSpPr txBox="1">
            <a:spLocks noChangeArrowheads="1"/>
          </p:cNvSpPr>
          <p:nvPr/>
        </p:nvSpPr>
        <p:spPr bwMode="auto">
          <a:xfrm>
            <a:off x="5114925" y="3770313"/>
            <a:ext cx="104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>
                <a:solidFill>
                  <a:srgbClr val="FFFF00"/>
                </a:solidFill>
              </a:rPr>
              <a:t>BOTTOM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FFFF00"/>
                </a:solidFill>
              </a:rPr>
              <a:t> SUPPORT</a:t>
            </a:r>
            <a:endParaRPr lang="zh-TW" altLang="en-US" sz="1400">
              <a:solidFill>
                <a:srgbClr val="FFFF00"/>
              </a:solidFill>
            </a:endParaRPr>
          </a:p>
        </p:txBody>
      </p:sp>
      <p:sp>
        <p:nvSpPr>
          <p:cNvPr id="8204" name="TextBox 16"/>
          <p:cNvSpPr txBox="1">
            <a:spLocks noChangeArrowheads="1"/>
          </p:cNvSpPr>
          <p:nvPr/>
        </p:nvSpPr>
        <p:spPr bwMode="auto">
          <a:xfrm>
            <a:off x="7478713" y="3784600"/>
            <a:ext cx="9366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>
                <a:solidFill>
                  <a:srgbClr val="FFFF00"/>
                </a:solidFill>
              </a:rPr>
              <a:t>  TOP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200">
                <a:solidFill>
                  <a:srgbClr val="FFFF00"/>
                </a:solidFill>
              </a:rPr>
              <a:t>SUPPORT</a:t>
            </a:r>
            <a:endParaRPr lang="zh-TW" altLang="en-US" sz="1200">
              <a:solidFill>
                <a:srgbClr val="FFFF00"/>
              </a:solidFill>
            </a:endParaRPr>
          </a:p>
        </p:txBody>
      </p:sp>
      <p:sp>
        <p:nvSpPr>
          <p:cNvPr id="8205" name="Rectangle 18"/>
          <p:cNvSpPr>
            <a:spLocks noChangeArrowheads="1"/>
          </p:cNvSpPr>
          <p:nvPr/>
        </p:nvSpPr>
        <p:spPr bwMode="auto">
          <a:xfrm>
            <a:off x="4427538" y="3687763"/>
            <a:ext cx="547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14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8206" name="Rectangle 19"/>
          <p:cNvSpPr>
            <a:spLocks noChangeArrowheads="1"/>
          </p:cNvSpPr>
          <p:nvPr/>
        </p:nvSpPr>
        <p:spPr bwMode="auto">
          <a:xfrm>
            <a:off x="312738" y="3702050"/>
            <a:ext cx="55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13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8207" name="Rectangle 20"/>
          <p:cNvSpPr>
            <a:spLocks noChangeArrowheads="1"/>
          </p:cNvSpPr>
          <p:nvPr/>
        </p:nvSpPr>
        <p:spPr bwMode="auto">
          <a:xfrm>
            <a:off x="4483100" y="528638"/>
            <a:ext cx="54768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12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8208" name="Rectangle 21"/>
          <p:cNvSpPr>
            <a:spLocks noChangeArrowheads="1"/>
          </p:cNvSpPr>
          <p:nvPr/>
        </p:nvSpPr>
        <p:spPr bwMode="auto">
          <a:xfrm>
            <a:off x="300038" y="528638"/>
            <a:ext cx="4984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11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32841B7-83ED-41A0-A444-8D86033A3146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511175"/>
            <a:ext cx="3308350" cy="24812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11175"/>
            <a:ext cx="3308350" cy="24812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3552825"/>
            <a:ext cx="3308350" cy="2482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38" y="3552825"/>
            <a:ext cx="3309937" cy="2482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TextBox 5"/>
          <p:cNvSpPr txBox="1">
            <a:spLocks noChangeArrowheads="1"/>
          </p:cNvSpPr>
          <p:nvPr/>
        </p:nvSpPr>
        <p:spPr bwMode="auto">
          <a:xfrm>
            <a:off x="908050" y="3046413"/>
            <a:ext cx="3309938" cy="292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300" b="0">
                <a:solidFill>
                  <a:schemeClr val="bg1"/>
                </a:solidFill>
              </a:rPr>
              <a:t> REMOVE THE </a:t>
            </a:r>
            <a:r>
              <a:rPr lang="en-US" altLang="zh-TW" sz="1300">
                <a:solidFill>
                  <a:srgbClr val="FFFF00"/>
                </a:solidFill>
              </a:rPr>
              <a:t>FILAMENT CLAMP INSULATOR</a:t>
            </a:r>
            <a:endParaRPr lang="zh-TW" altLang="en-US" sz="1300">
              <a:solidFill>
                <a:srgbClr val="FFFF00"/>
              </a:solidFill>
            </a:endParaRPr>
          </a:p>
        </p:txBody>
      </p:sp>
      <p:sp>
        <p:nvSpPr>
          <p:cNvPr id="9224" name="TextBox 6"/>
          <p:cNvSpPr txBox="1">
            <a:spLocks noChangeArrowheads="1"/>
          </p:cNvSpPr>
          <p:nvPr/>
        </p:nvSpPr>
        <p:spPr bwMode="auto">
          <a:xfrm>
            <a:off x="5122863" y="3046413"/>
            <a:ext cx="3309937" cy="369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b="0">
                <a:solidFill>
                  <a:schemeClr val="bg1"/>
                </a:solidFill>
              </a:rPr>
              <a:t>             </a:t>
            </a:r>
            <a:r>
              <a:rPr lang="en-US" altLang="zh-TW" sz="1600" b="0">
                <a:solidFill>
                  <a:schemeClr val="bg1"/>
                </a:solidFill>
              </a:rPr>
              <a:t>REMOVE THE </a:t>
            </a:r>
            <a:r>
              <a:rPr lang="en-US" altLang="zh-TW" sz="1600">
                <a:solidFill>
                  <a:srgbClr val="FFFF00"/>
                </a:solidFill>
              </a:rPr>
              <a:t>O-RING</a:t>
            </a:r>
            <a:endParaRPr lang="zh-TW" altLang="en-US" sz="1600">
              <a:solidFill>
                <a:srgbClr val="FFFF00"/>
              </a:solidFill>
            </a:endParaRPr>
          </a:p>
        </p:txBody>
      </p:sp>
      <p:sp>
        <p:nvSpPr>
          <p:cNvPr id="9225" name="TextBox 7"/>
          <p:cNvSpPr txBox="1">
            <a:spLocks noChangeArrowheads="1"/>
          </p:cNvSpPr>
          <p:nvPr/>
        </p:nvSpPr>
        <p:spPr bwMode="auto">
          <a:xfrm>
            <a:off x="901700" y="6092825"/>
            <a:ext cx="3308350" cy="5540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000" b="0">
                <a:solidFill>
                  <a:schemeClr val="bg1"/>
                </a:solidFill>
              </a:rPr>
              <a:t>CLEAN THE </a:t>
            </a:r>
            <a:r>
              <a:rPr lang="en-US" altLang="zh-TW" sz="1000">
                <a:solidFill>
                  <a:srgbClr val="FFFF00"/>
                </a:solidFill>
              </a:rPr>
              <a:t>SOURCE BODY </a:t>
            </a:r>
            <a:r>
              <a:rPr lang="en-US" altLang="zh-TW" sz="1000" b="0">
                <a:solidFill>
                  <a:schemeClr val="bg1"/>
                </a:solidFill>
              </a:rPr>
              <a:t>USING </a:t>
            </a:r>
            <a:r>
              <a:rPr lang="en-US" altLang="zh-TW" sz="1000">
                <a:solidFill>
                  <a:srgbClr val="FFFF00"/>
                </a:solidFill>
              </a:rPr>
              <a:t>H202</a:t>
            </a:r>
            <a:r>
              <a:rPr lang="en-US" altLang="zh-TW" sz="1000" b="0">
                <a:solidFill>
                  <a:schemeClr val="bg1"/>
                </a:solidFill>
              </a:rPr>
              <a:t>, SCRUB IT WITH </a:t>
            </a:r>
            <a:r>
              <a:rPr lang="en-US" altLang="zh-TW" sz="1000">
                <a:solidFill>
                  <a:srgbClr val="FFFF00"/>
                </a:solidFill>
              </a:rPr>
              <a:t>DISH SCRUBBER</a:t>
            </a:r>
            <a:r>
              <a:rPr lang="en-US" altLang="zh-TW" sz="1000" b="0">
                <a:solidFill>
                  <a:schemeClr val="bg1"/>
                </a:solidFill>
              </a:rPr>
              <a:t>, RINSE WITH </a:t>
            </a:r>
            <a:r>
              <a:rPr lang="en-US" altLang="zh-TW" sz="1000">
                <a:solidFill>
                  <a:srgbClr val="FFFF00"/>
                </a:solidFill>
              </a:rPr>
              <a:t>D.I. WATER</a:t>
            </a:r>
            <a:r>
              <a:rPr lang="en-US" altLang="zh-TW" sz="1000" b="0">
                <a:solidFill>
                  <a:schemeClr val="bg1"/>
                </a:solidFill>
              </a:rPr>
              <a:t>, SPRAY THE SURFACE WITH AIR SPRAY and WIPE WITH </a:t>
            </a:r>
            <a:r>
              <a:rPr lang="en-US" altLang="zh-TW" sz="1000">
                <a:solidFill>
                  <a:srgbClr val="FFFF00"/>
                </a:solidFill>
              </a:rPr>
              <a:t>IPA</a:t>
            </a:r>
            <a:r>
              <a:rPr lang="en-US" altLang="zh-TW" sz="1000">
                <a:solidFill>
                  <a:schemeClr val="bg1"/>
                </a:solidFill>
              </a:rPr>
              <a:t>… </a:t>
            </a:r>
            <a:r>
              <a:rPr lang="en-US" altLang="zh-TW" sz="1000" b="0">
                <a:solidFill>
                  <a:schemeClr val="bg1"/>
                </a:solidFill>
              </a:rPr>
              <a:t>LET IT DRY</a:t>
            </a:r>
            <a:endParaRPr lang="zh-TW" altLang="en-US" sz="1000" b="0">
              <a:solidFill>
                <a:schemeClr val="bg1"/>
              </a:solidFill>
            </a:endParaRPr>
          </a:p>
        </p:txBody>
      </p:sp>
      <p:sp>
        <p:nvSpPr>
          <p:cNvPr id="9226" name="TextBox 8"/>
          <p:cNvSpPr txBox="1">
            <a:spLocks noChangeArrowheads="1"/>
          </p:cNvSpPr>
          <p:nvPr/>
        </p:nvSpPr>
        <p:spPr bwMode="auto">
          <a:xfrm>
            <a:off x="5126038" y="6092825"/>
            <a:ext cx="3309937" cy="5857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b="0">
                <a:solidFill>
                  <a:schemeClr val="bg1"/>
                </a:solidFill>
              </a:rPr>
              <a:t> OTHER COMPONENTS CLEAN IT ON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b="0">
                <a:solidFill>
                  <a:schemeClr val="bg1"/>
                </a:solidFill>
              </a:rPr>
              <a:t>            </a:t>
            </a:r>
            <a:r>
              <a:rPr lang="en-US" altLang="zh-TW" sz="1600">
                <a:solidFill>
                  <a:srgbClr val="FFFF00"/>
                </a:solidFill>
              </a:rPr>
              <a:t>SAND BLAST CLEANER</a:t>
            </a:r>
            <a:endParaRPr lang="zh-TW" altLang="en-US" sz="1600">
              <a:solidFill>
                <a:srgbClr val="FFFF00"/>
              </a:solidFill>
            </a:endParaRPr>
          </a:p>
        </p:txBody>
      </p:sp>
      <p:sp>
        <p:nvSpPr>
          <p:cNvPr id="9227" name="Rectangle 15"/>
          <p:cNvSpPr>
            <a:spLocks noChangeArrowheads="1"/>
          </p:cNvSpPr>
          <p:nvPr/>
        </p:nvSpPr>
        <p:spPr bwMode="auto">
          <a:xfrm>
            <a:off x="4560888" y="3552825"/>
            <a:ext cx="5619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18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9228" name="Rectangle 16"/>
          <p:cNvSpPr>
            <a:spLocks noChangeArrowheads="1"/>
          </p:cNvSpPr>
          <p:nvPr/>
        </p:nvSpPr>
        <p:spPr bwMode="auto">
          <a:xfrm>
            <a:off x="339725" y="3552825"/>
            <a:ext cx="5016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17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9229" name="Rectangle 17"/>
          <p:cNvSpPr>
            <a:spLocks noChangeArrowheads="1"/>
          </p:cNvSpPr>
          <p:nvPr/>
        </p:nvSpPr>
        <p:spPr bwMode="auto">
          <a:xfrm>
            <a:off x="4560888" y="511175"/>
            <a:ext cx="56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16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9230" name="Rectangle 18"/>
          <p:cNvSpPr>
            <a:spLocks noChangeArrowheads="1"/>
          </p:cNvSpPr>
          <p:nvPr/>
        </p:nvSpPr>
        <p:spPr bwMode="auto">
          <a:xfrm>
            <a:off x="339725" y="511175"/>
            <a:ext cx="561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b="0">
                <a:solidFill>
                  <a:srgbClr val="FF0000"/>
                </a:solidFill>
                <a:latin typeface="Impact" pitchFamily="34" charset="0"/>
              </a:rPr>
              <a:t>15</a:t>
            </a:r>
            <a:endParaRPr lang="zh-TW" altLang="en-US" sz="3200" b="0">
              <a:solidFill>
                <a:srgbClr val="FF0000"/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0D1C766-2330-4307-9234-2E87B13E90F5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828675" y="2420938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4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kumimoji="0" lang="en-US" sz="13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ASSEMBLE</a:t>
            </a:r>
            <a:r>
              <a:rPr kumimoji="0" lang="en-US" sz="4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defRPr/>
            </a:pPr>
            <a:r>
              <a:rPr kumimoji="0" lang="en-US" sz="6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COMPONENTS</a:t>
            </a:r>
            <a:endParaRPr kumimoji="0" lang="en-US" sz="6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6E07AFC-4D06-42F6-9EE6-0EFBAF8A2304}"/>
</file>

<file path=customXml/itemProps2.xml><?xml version="1.0" encoding="utf-8"?>
<ds:datastoreItem xmlns:ds="http://schemas.openxmlformats.org/officeDocument/2006/customXml" ds:itemID="{A6E2AC4C-FE06-4EB5-A213-DB7E597777DE}"/>
</file>

<file path=customXml/itemProps3.xml><?xml version="1.0" encoding="utf-8"?>
<ds:datastoreItem xmlns:ds="http://schemas.openxmlformats.org/officeDocument/2006/customXml" ds:itemID="{715763AE-7882-42E2-99C0-D7074CC3E687}"/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32601</TotalTime>
  <Words>718</Words>
  <Application>Microsoft Office PowerPoint</Application>
  <PresentationFormat>如螢幕大小 (4:3)</PresentationFormat>
  <Paragraphs>212</Paragraphs>
  <Slides>26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Malgun Gothic Semilight</vt:lpstr>
      <vt:lpstr>新細明體</vt:lpstr>
      <vt:lpstr>標楷體</vt:lpstr>
      <vt:lpstr>Arial</vt:lpstr>
      <vt:lpstr>Calibri</vt:lpstr>
      <vt:lpstr>Impact</vt:lpstr>
      <vt:lpstr>Segoe UI</vt:lpstr>
      <vt:lpstr>Office Theme</vt:lpstr>
      <vt:lpstr>第二週新人週報</vt:lpstr>
      <vt:lpstr>E500 SOURCE HEAD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ISOLATION TEST  USING DVM METER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AD10 YHChang8</dc:creator>
  <cp:lastModifiedBy>S220 THChiu</cp:lastModifiedBy>
  <cp:revision>310</cp:revision>
  <dcterms:created xsi:type="dcterms:W3CDTF">2012-03-21T02:57:47Z</dcterms:created>
  <dcterms:modified xsi:type="dcterms:W3CDTF">2020-04-16T00:28:36Z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27600</vt:r8>
  </property>
</Properties>
</file>